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64" r:id="rId3"/>
    <p:sldId id="311" r:id="rId4"/>
    <p:sldId id="312" r:id="rId5"/>
    <p:sldId id="31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8A2C1B8-650F-4180-8ABC-7D7E36DB687D}">
          <p14:sldIdLst>
            <p14:sldId id="256"/>
            <p14:sldId id="264"/>
            <p14:sldId id="311"/>
            <p14:sldId id="312"/>
            <p14:sldId id="31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08" userDrawn="1">
          <p15:clr>
            <a:srgbClr val="A4A3A4"/>
          </p15:clr>
        </p15:guide>
        <p15:guide id="4" pos="7272" userDrawn="1">
          <p15:clr>
            <a:srgbClr val="A4A3A4"/>
          </p15:clr>
        </p15:guide>
        <p15:guide id="5" orient="horz" pos="3929" userDrawn="1">
          <p15:clr>
            <a:srgbClr val="A4A3A4"/>
          </p15:clr>
        </p15:guide>
        <p15:guide id="6" orient="horz" pos="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232E"/>
    <a:srgbClr val="FE9900"/>
    <a:srgbClr val="000000"/>
    <a:srgbClr val="232F3E"/>
    <a:srgbClr val="304156"/>
    <a:srgbClr val="F2F2F2"/>
    <a:srgbClr val="ED7D31"/>
    <a:srgbClr val="FECD86"/>
    <a:srgbClr val="FDAA31"/>
    <a:srgbClr val="DE8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651" autoAdjust="0"/>
    <p:restoredTop sz="88542" autoAdjust="0"/>
  </p:normalViewPr>
  <p:slideViewPr>
    <p:cSldViewPr snapToGrid="0" showGuides="1">
      <p:cViewPr>
        <p:scale>
          <a:sx n="70" d="100"/>
          <a:sy n="70" d="100"/>
        </p:scale>
        <p:origin x="1320" y="110"/>
      </p:cViewPr>
      <p:guideLst>
        <p:guide orient="horz" pos="2160"/>
        <p:guide pos="3840"/>
        <p:guide pos="408"/>
        <p:guide pos="7272"/>
        <p:guide orient="horz" pos="3929"/>
        <p:guide orient="horz" pos="7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68431-B8BC-4B32-AE1B-869BD5C0AE2A}" type="datetimeFigureOut">
              <a:rPr lang="en-ID" smtClean="0"/>
              <a:t>31/07/2024</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AC767-366D-4ECF-A6F1-3F953A2B992D}" type="slidenum">
              <a:rPr lang="en-ID" smtClean="0"/>
              <a:t>‹#›</a:t>
            </a:fld>
            <a:endParaRPr lang="en-ID"/>
          </a:p>
        </p:txBody>
      </p:sp>
    </p:spTree>
    <p:extLst>
      <p:ext uri="{BB962C8B-B14F-4D97-AF65-F5344CB8AC3E}">
        <p14:creationId xmlns:p14="http://schemas.microsoft.com/office/powerpoint/2010/main" val="4153687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a:t>
            </a:fld>
            <a:endParaRPr lang="en-ID"/>
          </a:p>
        </p:txBody>
      </p:sp>
    </p:spTree>
    <p:extLst>
      <p:ext uri="{BB962C8B-B14F-4D97-AF65-F5344CB8AC3E}">
        <p14:creationId xmlns:p14="http://schemas.microsoft.com/office/powerpoint/2010/main" val="837151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dirty="0"/>
              <a:t>Source images : </a:t>
            </a:r>
            <a:r>
              <a:rPr lang="en-ID" dirty="0" err="1"/>
              <a:t>Powerpoint</a:t>
            </a:r>
            <a:r>
              <a:rPr lang="en-ID" dirty="0"/>
              <a:t> Stock Images</a:t>
            </a:r>
          </a:p>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2</a:t>
            </a:fld>
            <a:endParaRPr lang="en-ID"/>
          </a:p>
        </p:txBody>
      </p:sp>
    </p:spTree>
    <p:extLst>
      <p:ext uri="{BB962C8B-B14F-4D97-AF65-F5344CB8AC3E}">
        <p14:creationId xmlns:p14="http://schemas.microsoft.com/office/powerpoint/2010/main" val="235973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3</a:t>
            </a:fld>
            <a:endParaRPr lang="en-ID"/>
          </a:p>
        </p:txBody>
      </p:sp>
    </p:spTree>
    <p:extLst>
      <p:ext uri="{BB962C8B-B14F-4D97-AF65-F5344CB8AC3E}">
        <p14:creationId xmlns:p14="http://schemas.microsoft.com/office/powerpoint/2010/main" val="490804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4</a:t>
            </a:fld>
            <a:endParaRPr lang="en-ID"/>
          </a:p>
        </p:txBody>
      </p:sp>
    </p:spTree>
    <p:extLst>
      <p:ext uri="{BB962C8B-B14F-4D97-AF65-F5344CB8AC3E}">
        <p14:creationId xmlns:p14="http://schemas.microsoft.com/office/powerpoint/2010/main" val="1145785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5</a:t>
            </a:fld>
            <a:endParaRPr lang="en-ID"/>
          </a:p>
        </p:txBody>
      </p:sp>
    </p:spTree>
    <p:extLst>
      <p:ext uri="{BB962C8B-B14F-4D97-AF65-F5344CB8AC3E}">
        <p14:creationId xmlns:p14="http://schemas.microsoft.com/office/powerpoint/2010/main" val="26848039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F109A-21B3-4AED-9B24-15B8806268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7A618E2A-F2F3-49A2-957A-926577D786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58835C57-F9A2-42D3-8CF6-72FD5830C97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31/07/2024</a:t>
            </a:fld>
            <a:endParaRPr lang="en-ID"/>
          </a:p>
        </p:txBody>
      </p:sp>
      <p:sp>
        <p:nvSpPr>
          <p:cNvPr id="5" name="Footer Placeholder 4">
            <a:extLst>
              <a:ext uri="{FF2B5EF4-FFF2-40B4-BE49-F238E27FC236}">
                <a16:creationId xmlns:a16="http://schemas.microsoft.com/office/drawing/2014/main" id="{F48F4BF8-B7EC-465F-9305-A35ABAC92DE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680B490E-D1D2-415F-BE96-DBF73B7A1A3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727160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BC12B-ED7C-44E0-AB3A-1EB802D5B414}"/>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BB903352-93B8-4706-A726-FC4909C459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3FEE761-D03F-4B07-85AC-B758BA91AAB0}"/>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31/07/2024</a:t>
            </a:fld>
            <a:endParaRPr lang="en-ID"/>
          </a:p>
        </p:txBody>
      </p:sp>
      <p:sp>
        <p:nvSpPr>
          <p:cNvPr id="5" name="Footer Placeholder 4">
            <a:extLst>
              <a:ext uri="{FF2B5EF4-FFF2-40B4-BE49-F238E27FC236}">
                <a16:creationId xmlns:a16="http://schemas.microsoft.com/office/drawing/2014/main" id="{7CA40DE4-BFF2-4DD8-AABF-5BB81C79DB03}"/>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BB4AEB91-F9A3-4E8B-A448-854F82E7FBBE}"/>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702156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44B229-B7CE-4C43-8647-8081E50135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9FFBD2CA-740E-45DF-922C-97B968AE69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7EBAA082-F55B-447D-9919-EB2B6B7F19AC}"/>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31/07/2024</a:t>
            </a:fld>
            <a:endParaRPr lang="en-ID"/>
          </a:p>
        </p:txBody>
      </p:sp>
      <p:sp>
        <p:nvSpPr>
          <p:cNvPr id="5" name="Footer Placeholder 4">
            <a:extLst>
              <a:ext uri="{FF2B5EF4-FFF2-40B4-BE49-F238E27FC236}">
                <a16:creationId xmlns:a16="http://schemas.microsoft.com/office/drawing/2014/main" id="{3D7924FD-A234-41C5-B382-0C5828AA3175}"/>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9A113FB6-CC57-4B8C-BEE8-70259B9E2A4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941759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E581-9ABB-4B86-A245-B74FEAE8C46C}"/>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208B1AD9-6E0B-4B07-BC1B-FBCEE4DE8D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9102214-BDC5-4F3B-A454-C64095FBF8A8}"/>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31/07/2024</a:t>
            </a:fld>
            <a:endParaRPr lang="en-ID"/>
          </a:p>
        </p:txBody>
      </p:sp>
      <p:sp>
        <p:nvSpPr>
          <p:cNvPr id="5" name="Footer Placeholder 4">
            <a:extLst>
              <a:ext uri="{FF2B5EF4-FFF2-40B4-BE49-F238E27FC236}">
                <a16:creationId xmlns:a16="http://schemas.microsoft.com/office/drawing/2014/main" id="{DD3DE5A2-E0F9-419E-9708-07448B86A392}"/>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4FAE42E0-B021-449E-A119-E9D12DB30701}"/>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0116944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DDA0A-72D5-4A47-8608-90887338D3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B7A40760-859E-4D65-ADAF-C6525299D6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0495C0-E2FC-4568-BC2B-B312CDA0096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31/07/2024</a:t>
            </a:fld>
            <a:endParaRPr lang="en-ID"/>
          </a:p>
        </p:txBody>
      </p:sp>
      <p:sp>
        <p:nvSpPr>
          <p:cNvPr id="5" name="Footer Placeholder 4">
            <a:extLst>
              <a:ext uri="{FF2B5EF4-FFF2-40B4-BE49-F238E27FC236}">
                <a16:creationId xmlns:a16="http://schemas.microsoft.com/office/drawing/2014/main" id="{75BC27C3-8E1F-4007-884C-C63975517EB4}"/>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F978BB95-3657-4C2A-B4AB-7CEBA3A1095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042835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B32E3-1CF2-4D7E-8107-DFBEA42E17F9}"/>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41A644C-2B15-4E7F-8664-B0584B7DBA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28FF0366-C28B-4BDA-845E-F27527A1C4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E1BD4F05-A819-4AF6-AB17-308DD67A1252}"/>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31/07/2024</a:t>
            </a:fld>
            <a:endParaRPr lang="en-ID"/>
          </a:p>
        </p:txBody>
      </p:sp>
      <p:sp>
        <p:nvSpPr>
          <p:cNvPr id="6" name="Footer Placeholder 5">
            <a:extLst>
              <a:ext uri="{FF2B5EF4-FFF2-40B4-BE49-F238E27FC236}">
                <a16:creationId xmlns:a16="http://schemas.microsoft.com/office/drawing/2014/main" id="{DCB8503A-166E-472B-964E-5E7FC155F0B8}"/>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A1562E2D-A7E0-4A99-BB6A-DF7C3D8EC63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1590828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B03A3-F4FC-45A7-A280-B1AABF0BD2D7}"/>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288C8917-0680-4D3C-B7BD-B9BCA1C901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4A027F-B654-43A0-A51D-FB6115F0B5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D9417CC2-BBC3-42A6-BEB1-84CDCF6BA0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D783B8-A2EE-4C6A-88C6-22322E1FD3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D2D3B6C0-BEAF-468F-8260-6988D8AE896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31/07/2024</a:t>
            </a:fld>
            <a:endParaRPr lang="en-ID"/>
          </a:p>
        </p:txBody>
      </p:sp>
      <p:sp>
        <p:nvSpPr>
          <p:cNvPr id="8" name="Footer Placeholder 7">
            <a:extLst>
              <a:ext uri="{FF2B5EF4-FFF2-40B4-BE49-F238E27FC236}">
                <a16:creationId xmlns:a16="http://schemas.microsoft.com/office/drawing/2014/main" id="{FC025079-910A-4AFC-85D3-0C244E9F9E1E}"/>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9" name="Slide Number Placeholder 8">
            <a:extLst>
              <a:ext uri="{FF2B5EF4-FFF2-40B4-BE49-F238E27FC236}">
                <a16:creationId xmlns:a16="http://schemas.microsoft.com/office/drawing/2014/main" id="{86A8DECD-AB56-46C3-A011-F7D96D5D10C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272902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48BF-F5EC-4208-8675-2D4022EC2087}"/>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BF820738-FA88-4028-BBC6-3BCEC18C3739}"/>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31/07/2024</a:t>
            </a:fld>
            <a:endParaRPr lang="en-ID"/>
          </a:p>
        </p:txBody>
      </p:sp>
      <p:sp>
        <p:nvSpPr>
          <p:cNvPr id="4" name="Footer Placeholder 3">
            <a:extLst>
              <a:ext uri="{FF2B5EF4-FFF2-40B4-BE49-F238E27FC236}">
                <a16:creationId xmlns:a16="http://schemas.microsoft.com/office/drawing/2014/main" id="{59DA47AB-A97C-4756-84B3-0A56BA83918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5" name="Slide Number Placeholder 4">
            <a:extLst>
              <a:ext uri="{FF2B5EF4-FFF2-40B4-BE49-F238E27FC236}">
                <a16:creationId xmlns:a16="http://schemas.microsoft.com/office/drawing/2014/main" id="{063BA8CB-41E4-464D-99C5-0162A8E4705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27596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90BD16-A135-48C0-ACF6-A0668E2B38F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31/07/2024</a:t>
            </a:fld>
            <a:endParaRPr lang="en-ID"/>
          </a:p>
        </p:txBody>
      </p:sp>
      <p:sp>
        <p:nvSpPr>
          <p:cNvPr id="3" name="Footer Placeholder 2">
            <a:extLst>
              <a:ext uri="{FF2B5EF4-FFF2-40B4-BE49-F238E27FC236}">
                <a16:creationId xmlns:a16="http://schemas.microsoft.com/office/drawing/2014/main" id="{076DB9B6-5C40-4AEA-A88A-493A90DD4101}"/>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4" name="Slide Number Placeholder 3">
            <a:extLst>
              <a:ext uri="{FF2B5EF4-FFF2-40B4-BE49-F238E27FC236}">
                <a16:creationId xmlns:a16="http://schemas.microsoft.com/office/drawing/2014/main" id="{CF1D0684-089C-4E8D-A267-EAC47A42EA7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144855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7592D-43E8-4B55-B7CD-C005EDA04F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53301B98-1FCE-4191-8E6D-6D0A24A7C7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FC6C4DFA-7C12-404F-89A0-AE4D03DC6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E5D3DF-A55B-416A-B7AC-6D47BBE48E9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31/07/2024</a:t>
            </a:fld>
            <a:endParaRPr lang="en-ID"/>
          </a:p>
        </p:txBody>
      </p:sp>
      <p:sp>
        <p:nvSpPr>
          <p:cNvPr id="6" name="Footer Placeholder 5">
            <a:extLst>
              <a:ext uri="{FF2B5EF4-FFF2-40B4-BE49-F238E27FC236}">
                <a16:creationId xmlns:a16="http://schemas.microsoft.com/office/drawing/2014/main" id="{84E54116-9698-4FC1-9A65-8AE4E8E0A75F}"/>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9532455F-A027-49C8-A8E9-6B66C2D2B70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30869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672E9-95D4-4476-AA0D-C60224FDB4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ABC948E3-B2D4-43CA-B95C-D20133AA97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51098E69-A328-4467-A137-036744F78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391798-B039-4C8A-A0E9-EDF9AA152244}"/>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31/07/2024</a:t>
            </a:fld>
            <a:endParaRPr lang="en-ID"/>
          </a:p>
        </p:txBody>
      </p:sp>
      <p:sp>
        <p:nvSpPr>
          <p:cNvPr id="6" name="Footer Placeholder 5">
            <a:extLst>
              <a:ext uri="{FF2B5EF4-FFF2-40B4-BE49-F238E27FC236}">
                <a16:creationId xmlns:a16="http://schemas.microsoft.com/office/drawing/2014/main" id="{884D96C0-F3C2-412C-997D-62FB23B377F6}"/>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46ACB663-09ED-4366-AC4C-86761BB2EAF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658652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5DE22D-EF3A-4FAB-A025-F27A1269DDF9}"/>
              </a:ext>
            </a:extLst>
          </p:cNvPr>
          <p:cNvSpPr>
            <a:spLocks noGrp="1"/>
          </p:cNvSpPr>
          <p:nvPr>
            <p:ph type="title"/>
          </p:nvPr>
        </p:nvSpPr>
        <p:spPr>
          <a:xfrm>
            <a:off x="550624" y="365126"/>
            <a:ext cx="11090753" cy="874952"/>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EB035472-4EC2-4C9C-81D2-F8D09A70BB6B}"/>
              </a:ext>
            </a:extLst>
          </p:cNvPr>
          <p:cNvSpPr>
            <a:spLocks noGrp="1"/>
          </p:cNvSpPr>
          <p:nvPr>
            <p:ph type="body" idx="1"/>
          </p:nvPr>
        </p:nvSpPr>
        <p:spPr>
          <a:xfrm>
            <a:off x="550623" y="1453019"/>
            <a:ext cx="11090753" cy="47239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6" name="Slide Number Placeholder 5">
            <a:extLst>
              <a:ext uri="{FF2B5EF4-FFF2-40B4-BE49-F238E27FC236}">
                <a16:creationId xmlns:a16="http://schemas.microsoft.com/office/drawing/2014/main" id="{F7A03086-C061-4825-BFB5-39C4669F6B3C}"/>
              </a:ext>
            </a:extLst>
          </p:cNvPr>
          <p:cNvSpPr>
            <a:spLocks noGrp="1"/>
          </p:cNvSpPr>
          <p:nvPr>
            <p:ph type="sldNum" sz="quarter" idx="4"/>
          </p:nvPr>
        </p:nvSpPr>
        <p:spPr>
          <a:xfrm>
            <a:off x="11210794" y="6356350"/>
            <a:ext cx="43058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6A4950-2E50-4A2B-B8A2-4ABC9E129430}" type="slidenum">
              <a:rPr lang="en-ID" smtClean="0"/>
              <a:t>‹#›</a:t>
            </a:fld>
            <a:endParaRPr lang="en-ID"/>
          </a:p>
        </p:txBody>
      </p:sp>
    </p:spTree>
    <p:extLst>
      <p:ext uri="{BB962C8B-B14F-4D97-AF65-F5344CB8AC3E}">
        <p14:creationId xmlns:p14="http://schemas.microsoft.com/office/powerpoint/2010/main" val="1362869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105" descr="Hands of person wearing gray sweater typing on laptop with a tablet, digital pen, and cup of coffee">
            <a:extLst>
              <a:ext uri="{FF2B5EF4-FFF2-40B4-BE49-F238E27FC236}">
                <a16:creationId xmlns:a16="http://schemas.microsoft.com/office/drawing/2014/main" id="{BE6625A1-B16C-4DA9-882F-5BA1511647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06"/>
            <a:ext cx="10583917" cy="6858000"/>
          </a:xfrm>
          <a:prstGeom prst="rect">
            <a:avLst/>
          </a:prstGeom>
        </p:spPr>
      </p:pic>
      <p:sp>
        <p:nvSpPr>
          <p:cNvPr id="19" name="Rectangle 18">
            <a:extLst>
              <a:ext uri="{FF2B5EF4-FFF2-40B4-BE49-F238E27FC236}">
                <a16:creationId xmlns:a16="http://schemas.microsoft.com/office/drawing/2014/main" id="{B857D70E-E2C7-43C8-A60F-8391144D08B7}"/>
              </a:ext>
            </a:extLst>
          </p:cNvPr>
          <p:cNvSpPr/>
          <p:nvPr/>
        </p:nvSpPr>
        <p:spPr>
          <a:xfrm>
            <a:off x="-21954" y="-11806"/>
            <a:ext cx="10583917"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Rectangle: Top Corners Rounded 99">
            <a:extLst>
              <a:ext uri="{FF2B5EF4-FFF2-40B4-BE49-F238E27FC236}">
                <a16:creationId xmlns:a16="http://schemas.microsoft.com/office/drawing/2014/main" id="{A087BAB0-877E-4C77-9D35-1F2E7812167F}"/>
              </a:ext>
            </a:extLst>
          </p:cNvPr>
          <p:cNvSpPr/>
          <p:nvPr/>
        </p:nvSpPr>
        <p:spPr>
          <a:xfrm rot="5400000">
            <a:off x="1837240" y="2431533"/>
            <a:ext cx="677735" cy="4352215"/>
          </a:xfrm>
          <a:prstGeom prst="round2SameRect">
            <a:avLst>
              <a:gd name="adj1" fmla="val 50000"/>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r>
              <a:rPr lang="en-US" sz="2400" dirty="0"/>
              <a:t>                  </a:t>
            </a:r>
            <a:r>
              <a:rPr lang="en-US" sz="2800" b="1" dirty="0"/>
              <a:t>BY: SHILPA NAGPAL  </a:t>
            </a:r>
            <a:endParaRPr lang="en-US" sz="2400" b="1" dirty="0"/>
          </a:p>
        </p:txBody>
      </p:sp>
      <p:sp>
        <p:nvSpPr>
          <p:cNvPr id="104" name="Rectangle 103">
            <a:extLst>
              <a:ext uri="{FF2B5EF4-FFF2-40B4-BE49-F238E27FC236}">
                <a16:creationId xmlns:a16="http://schemas.microsoft.com/office/drawing/2014/main" id="{1D7DD958-2E54-436B-8747-9A9DAA4BECE8}"/>
              </a:ext>
            </a:extLst>
          </p:cNvPr>
          <p:cNvSpPr/>
          <p:nvPr/>
        </p:nvSpPr>
        <p:spPr>
          <a:xfrm>
            <a:off x="647700" y="4582461"/>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endParaRPr lang="en-US" sz="2400" dirty="0">
              <a:latin typeface="Segoe UI" panose="020B0502040204020203" pitchFamily="34" charset="0"/>
              <a:cs typeface="Segoe UI" panose="020B0502040204020203" pitchFamily="34" charset="0"/>
            </a:endParaRPr>
          </a:p>
        </p:txBody>
      </p:sp>
      <p:sp>
        <p:nvSpPr>
          <p:cNvPr id="2" name="Title 1">
            <a:extLst>
              <a:ext uri="{FF2B5EF4-FFF2-40B4-BE49-F238E27FC236}">
                <a16:creationId xmlns:a16="http://schemas.microsoft.com/office/drawing/2014/main" id="{55EF1ECE-ED00-4094-A343-4F295FED8C39}"/>
              </a:ext>
            </a:extLst>
          </p:cNvPr>
          <p:cNvSpPr>
            <a:spLocks noGrp="1"/>
          </p:cNvSpPr>
          <p:nvPr>
            <p:ph type="ctrTitle"/>
          </p:nvPr>
        </p:nvSpPr>
        <p:spPr>
          <a:xfrm>
            <a:off x="2356163" y="1456938"/>
            <a:ext cx="7786319" cy="1879524"/>
          </a:xfrm>
        </p:spPr>
        <p:txBody>
          <a:bodyPr lIns="0" tIns="0" rIns="0" bIns="0" anchor="t" anchorCtr="0">
            <a:noAutofit/>
          </a:bodyPr>
          <a:lstStyle/>
          <a:p>
            <a:pPr algn="r">
              <a:lnSpc>
                <a:spcPct val="100000"/>
              </a:lnSpc>
            </a:pPr>
            <a:r>
              <a:rPr lang="en-ID" sz="5400" dirty="0">
                <a:solidFill>
                  <a:schemeClr val="bg1"/>
                </a:solidFill>
              </a:rPr>
              <a:t>AMAZON SALES DATA- ANALYSIS</a:t>
            </a:r>
          </a:p>
        </p:txBody>
      </p:sp>
      <p:sp>
        <p:nvSpPr>
          <p:cNvPr id="21" name="Freeform: Shape 20">
            <a:extLst>
              <a:ext uri="{FF2B5EF4-FFF2-40B4-BE49-F238E27FC236}">
                <a16:creationId xmlns:a16="http://schemas.microsoft.com/office/drawing/2014/main" id="{82EB59B6-7FF3-4365-A7ED-5ABC8BDE8160}"/>
              </a:ext>
            </a:extLst>
          </p:cNvPr>
          <p:cNvSpPr/>
          <p:nvPr/>
        </p:nvSpPr>
        <p:spPr>
          <a:xfrm>
            <a:off x="4421449" y="-305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Rectangle: Rounded Corners 17">
            <a:extLst>
              <a:ext uri="{FF2B5EF4-FFF2-40B4-BE49-F238E27FC236}">
                <a16:creationId xmlns:a16="http://schemas.microsoft.com/office/drawing/2014/main" id="{34CDFA2A-FB34-4121-9BAD-CAF9D9AE8B97}"/>
              </a:ext>
            </a:extLst>
          </p:cNvPr>
          <p:cNvSpPr/>
          <p:nvPr/>
        </p:nvSpPr>
        <p:spPr>
          <a:xfrm>
            <a:off x="647700" y="3650150"/>
            <a:ext cx="1853762" cy="7156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88C58D56-97C9-486F-A6EE-11E48E7911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7822" y="3885568"/>
            <a:ext cx="1193518" cy="360033"/>
          </a:xfrm>
          <a:prstGeom prst="rect">
            <a:avLst/>
          </a:prstGeom>
        </p:spPr>
      </p:pic>
    </p:spTree>
    <p:extLst>
      <p:ext uri="{BB962C8B-B14F-4D97-AF65-F5344CB8AC3E}">
        <p14:creationId xmlns:p14="http://schemas.microsoft.com/office/powerpoint/2010/main" val="2025512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a:extLst>
              <a:ext uri="{FF2B5EF4-FFF2-40B4-BE49-F238E27FC236}">
                <a16:creationId xmlns:a16="http://schemas.microsoft.com/office/drawing/2014/main" id="{FF60FCF8-54C5-4679-8FF5-820B26D14095}"/>
              </a:ext>
            </a:extLst>
          </p:cNvPr>
          <p:cNvPicPr>
            <a:picLocks noChangeAspect="1"/>
          </p:cNvPicPr>
          <p:nvPr/>
        </p:nvPicPr>
        <p:blipFill rotWithShape="1">
          <a:blip r:embed="rId3">
            <a:extLst>
              <a:ext uri="{28A0092B-C50C-407E-A947-70E740481C1C}">
                <a14:useLocalDpi xmlns:a14="http://schemas.microsoft.com/office/drawing/2010/main" val="0"/>
              </a:ext>
            </a:extLst>
          </a:blip>
          <a:srcRect l="679" t="70751" r="2934" b="3084"/>
          <a:stretch/>
        </p:blipFill>
        <p:spPr>
          <a:xfrm>
            <a:off x="0" y="0"/>
            <a:ext cx="12192000" cy="1496454"/>
          </a:xfrm>
          <a:prstGeom prst="rect">
            <a:avLst/>
          </a:prstGeom>
        </p:spPr>
      </p:pic>
      <p:sp>
        <p:nvSpPr>
          <p:cNvPr id="31" name="Rectangle 30">
            <a:extLst>
              <a:ext uri="{FF2B5EF4-FFF2-40B4-BE49-F238E27FC236}">
                <a16:creationId xmlns:a16="http://schemas.microsoft.com/office/drawing/2014/main" id="{E0882295-2DAA-4FE9-A064-3FCDBBB18B20}"/>
              </a:ext>
            </a:extLst>
          </p:cNvPr>
          <p:cNvSpPr/>
          <p:nvPr/>
        </p:nvSpPr>
        <p:spPr>
          <a:xfrm>
            <a:off x="0" y="1"/>
            <a:ext cx="12192000" cy="1496454"/>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 Placeholder 2">
            <a:extLst>
              <a:ext uri="{FF2B5EF4-FFF2-40B4-BE49-F238E27FC236}">
                <a16:creationId xmlns:a16="http://schemas.microsoft.com/office/drawing/2014/main" id="{AE2FD9C5-3C90-4018-92EB-1250F330E898}"/>
              </a:ext>
            </a:extLst>
          </p:cNvPr>
          <p:cNvSpPr txBox="1">
            <a:spLocks/>
          </p:cNvSpPr>
          <p:nvPr/>
        </p:nvSpPr>
        <p:spPr>
          <a:xfrm>
            <a:off x="992697" y="0"/>
            <a:ext cx="10116554" cy="1436097"/>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4000" b="1" u="sng" dirty="0">
                <a:solidFill>
                  <a:schemeClr val="bg1"/>
                </a:solidFill>
                <a:effectLst>
                  <a:outerShdw blurRad="38100" dist="38100" dir="2700000" algn="tl">
                    <a:srgbClr val="000000">
                      <a:alpha val="43137"/>
                    </a:srgbClr>
                  </a:outerShdw>
                </a:effectLst>
                <a:latin typeface="Arial Rounded MT Bold" panose="020F0704030504030204" pitchFamily="34" charset="0"/>
                <a:cs typeface="Segoe UI" panose="020B0502040204020203" pitchFamily="34" charset="0"/>
              </a:rPr>
              <a:t>PROBLEM STATEMENT</a:t>
            </a:r>
          </a:p>
        </p:txBody>
      </p:sp>
      <p:grpSp>
        <p:nvGrpSpPr>
          <p:cNvPr id="57" name="Group 56">
            <a:extLst>
              <a:ext uri="{FF2B5EF4-FFF2-40B4-BE49-F238E27FC236}">
                <a16:creationId xmlns:a16="http://schemas.microsoft.com/office/drawing/2014/main" id="{D1E79260-BAE2-407B-A44A-05F6C600FC54}"/>
              </a:ext>
            </a:extLst>
          </p:cNvPr>
          <p:cNvGrpSpPr/>
          <p:nvPr/>
        </p:nvGrpSpPr>
        <p:grpSpPr>
          <a:xfrm>
            <a:off x="214511" y="448404"/>
            <a:ext cx="563676" cy="539287"/>
            <a:chOff x="4127500" y="2909888"/>
            <a:chExt cx="330200" cy="315913"/>
          </a:xfrm>
        </p:grpSpPr>
        <p:sp>
          <p:nvSpPr>
            <p:cNvPr id="58" name="Oval 268">
              <a:extLst>
                <a:ext uri="{FF2B5EF4-FFF2-40B4-BE49-F238E27FC236}">
                  <a16:creationId xmlns:a16="http://schemas.microsoft.com/office/drawing/2014/main" id="{5DA6F40A-5DE8-44F2-A180-ADFFCAD58EA9}"/>
                </a:ext>
              </a:extLst>
            </p:cNvPr>
            <p:cNvSpPr>
              <a:spLocks noChangeArrowheads="1"/>
            </p:cNvSpPr>
            <p:nvPr/>
          </p:nvSpPr>
          <p:spPr bwMode="auto">
            <a:xfrm>
              <a:off x="4149725" y="3060701"/>
              <a:ext cx="76200" cy="74613"/>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59" name="Freeform 269">
              <a:extLst>
                <a:ext uri="{FF2B5EF4-FFF2-40B4-BE49-F238E27FC236}">
                  <a16:creationId xmlns:a16="http://schemas.microsoft.com/office/drawing/2014/main" id="{42F588E7-EA17-4F9A-A268-059FB4041245}"/>
                </a:ext>
              </a:extLst>
            </p:cNvPr>
            <p:cNvSpPr>
              <a:spLocks/>
            </p:cNvSpPr>
            <p:nvPr/>
          </p:nvSpPr>
          <p:spPr bwMode="auto">
            <a:xfrm>
              <a:off x="4127500" y="3135313"/>
              <a:ext cx="109538" cy="60325"/>
            </a:xfrm>
            <a:custGeom>
              <a:avLst/>
              <a:gdLst>
                <a:gd name="T0" fmla="*/ 22 w 29"/>
                <a:gd name="T1" fmla="*/ 16 h 16"/>
                <a:gd name="T2" fmla="*/ 0 w 29"/>
                <a:gd name="T3" fmla="*/ 16 h 16"/>
                <a:gd name="T4" fmla="*/ 16 w 29"/>
                <a:gd name="T5" fmla="*/ 0 h 16"/>
                <a:gd name="T6" fmla="*/ 29 w 29"/>
                <a:gd name="T7" fmla="*/ 7 h 16"/>
              </a:gdLst>
              <a:ahLst/>
              <a:cxnLst>
                <a:cxn ang="0">
                  <a:pos x="T0" y="T1"/>
                </a:cxn>
                <a:cxn ang="0">
                  <a:pos x="T2" y="T3"/>
                </a:cxn>
                <a:cxn ang="0">
                  <a:pos x="T4" y="T5"/>
                </a:cxn>
                <a:cxn ang="0">
                  <a:pos x="T6" y="T7"/>
                </a:cxn>
              </a:cxnLst>
              <a:rect l="0" t="0" r="r" b="b"/>
              <a:pathLst>
                <a:path w="29" h="16">
                  <a:moveTo>
                    <a:pt x="22" y="16"/>
                  </a:moveTo>
                  <a:cubicBezTo>
                    <a:pt x="0" y="16"/>
                    <a:pt x="0" y="16"/>
                    <a:pt x="0" y="16"/>
                  </a:cubicBezTo>
                  <a:cubicBezTo>
                    <a:pt x="0" y="7"/>
                    <a:pt x="7" y="0"/>
                    <a:pt x="16" y="0"/>
                  </a:cubicBezTo>
                  <a:cubicBezTo>
                    <a:pt x="21" y="0"/>
                    <a:pt x="26" y="3"/>
                    <a:pt x="29" y="7"/>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0" name="Oval 270">
              <a:extLst>
                <a:ext uri="{FF2B5EF4-FFF2-40B4-BE49-F238E27FC236}">
                  <a16:creationId xmlns:a16="http://schemas.microsoft.com/office/drawing/2014/main" id="{75746062-0CDC-4AA9-9BC5-02936ED3A2C2}"/>
                </a:ext>
              </a:extLst>
            </p:cNvPr>
            <p:cNvSpPr>
              <a:spLocks noChangeArrowheads="1"/>
            </p:cNvSpPr>
            <p:nvPr/>
          </p:nvSpPr>
          <p:spPr bwMode="auto">
            <a:xfrm>
              <a:off x="4360863" y="3060701"/>
              <a:ext cx="74613" cy="74613"/>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1" name="Freeform 271">
              <a:extLst>
                <a:ext uri="{FF2B5EF4-FFF2-40B4-BE49-F238E27FC236}">
                  <a16:creationId xmlns:a16="http://schemas.microsoft.com/office/drawing/2014/main" id="{F0707462-AF0A-4E25-AFC3-8A60D7F0267E}"/>
                </a:ext>
              </a:extLst>
            </p:cNvPr>
            <p:cNvSpPr>
              <a:spLocks/>
            </p:cNvSpPr>
            <p:nvPr/>
          </p:nvSpPr>
          <p:spPr bwMode="auto">
            <a:xfrm>
              <a:off x="4349750" y="3135313"/>
              <a:ext cx="107950" cy="60325"/>
            </a:xfrm>
            <a:custGeom>
              <a:avLst/>
              <a:gdLst>
                <a:gd name="T0" fmla="*/ 0 w 29"/>
                <a:gd name="T1" fmla="*/ 7 h 16"/>
                <a:gd name="T2" fmla="*/ 13 w 29"/>
                <a:gd name="T3" fmla="*/ 0 h 16"/>
                <a:gd name="T4" fmla="*/ 29 w 29"/>
                <a:gd name="T5" fmla="*/ 16 h 16"/>
                <a:gd name="T6" fmla="*/ 7 w 29"/>
                <a:gd name="T7" fmla="*/ 16 h 16"/>
              </a:gdLst>
              <a:ahLst/>
              <a:cxnLst>
                <a:cxn ang="0">
                  <a:pos x="T0" y="T1"/>
                </a:cxn>
                <a:cxn ang="0">
                  <a:pos x="T2" y="T3"/>
                </a:cxn>
                <a:cxn ang="0">
                  <a:pos x="T4" y="T5"/>
                </a:cxn>
                <a:cxn ang="0">
                  <a:pos x="T6" y="T7"/>
                </a:cxn>
              </a:cxnLst>
              <a:rect l="0" t="0" r="r" b="b"/>
              <a:pathLst>
                <a:path w="29" h="16">
                  <a:moveTo>
                    <a:pt x="0" y="7"/>
                  </a:moveTo>
                  <a:cubicBezTo>
                    <a:pt x="3" y="3"/>
                    <a:pt x="8" y="0"/>
                    <a:pt x="13" y="0"/>
                  </a:cubicBezTo>
                  <a:cubicBezTo>
                    <a:pt x="22" y="0"/>
                    <a:pt x="29" y="7"/>
                    <a:pt x="29" y="16"/>
                  </a:cubicBezTo>
                  <a:cubicBezTo>
                    <a:pt x="7" y="16"/>
                    <a:pt x="7" y="16"/>
                    <a:pt x="7" y="16"/>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2" name="Oval 272">
              <a:extLst>
                <a:ext uri="{FF2B5EF4-FFF2-40B4-BE49-F238E27FC236}">
                  <a16:creationId xmlns:a16="http://schemas.microsoft.com/office/drawing/2014/main" id="{B797717D-7F90-41D5-8C70-23D4635EC1D1}"/>
                </a:ext>
              </a:extLst>
            </p:cNvPr>
            <p:cNvSpPr>
              <a:spLocks noChangeArrowheads="1"/>
            </p:cNvSpPr>
            <p:nvPr/>
          </p:nvSpPr>
          <p:spPr bwMode="auto">
            <a:xfrm>
              <a:off x="4240213" y="3030538"/>
              <a:ext cx="104775" cy="109538"/>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3" name="Freeform 273">
              <a:extLst>
                <a:ext uri="{FF2B5EF4-FFF2-40B4-BE49-F238E27FC236}">
                  <a16:creationId xmlns:a16="http://schemas.microsoft.com/office/drawing/2014/main" id="{9A3DAE25-91FA-41B3-B485-F3F53BECD243}"/>
                </a:ext>
              </a:extLst>
            </p:cNvPr>
            <p:cNvSpPr>
              <a:spLocks/>
            </p:cNvSpPr>
            <p:nvPr/>
          </p:nvSpPr>
          <p:spPr bwMode="auto">
            <a:xfrm>
              <a:off x="4214813" y="2986088"/>
              <a:ext cx="157163" cy="36513"/>
            </a:xfrm>
            <a:custGeom>
              <a:avLst/>
              <a:gdLst>
                <a:gd name="T0" fmla="*/ 0 w 42"/>
                <a:gd name="T1" fmla="*/ 10 h 10"/>
                <a:gd name="T2" fmla="*/ 21 w 42"/>
                <a:gd name="T3" fmla="*/ 0 h 10"/>
                <a:gd name="T4" fmla="*/ 42 w 42"/>
                <a:gd name="T5" fmla="*/ 10 h 10"/>
              </a:gdLst>
              <a:ahLst/>
              <a:cxnLst>
                <a:cxn ang="0">
                  <a:pos x="T0" y="T1"/>
                </a:cxn>
                <a:cxn ang="0">
                  <a:pos x="T2" y="T3"/>
                </a:cxn>
                <a:cxn ang="0">
                  <a:pos x="T4" y="T5"/>
                </a:cxn>
              </a:cxnLst>
              <a:rect l="0" t="0" r="r" b="b"/>
              <a:pathLst>
                <a:path w="42" h="10">
                  <a:moveTo>
                    <a:pt x="0" y="10"/>
                  </a:moveTo>
                  <a:cubicBezTo>
                    <a:pt x="5" y="4"/>
                    <a:pt x="13" y="0"/>
                    <a:pt x="21" y="0"/>
                  </a:cubicBezTo>
                  <a:cubicBezTo>
                    <a:pt x="29" y="0"/>
                    <a:pt x="37" y="4"/>
                    <a:pt x="42" y="10"/>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4" name="Freeform 274">
              <a:extLst>
                <a:ext uri="{FF2B5EF4-FFF2-40B4-BE49-F238E27FC236}">
                  <a16:creationId xmlns:a16="http://schemas.microsoft.com/office/drawing/2014/main" id="{3844692F-F89A-4858-BCDE-9B7679ACB196}"/>
                </a:ext>
              </a:extLst>
            </p:cNvPr>
            <p:cNvSpPr>
              <a:spLocks/>
            </p:cNvSpPr>
            <p:nvPr/>
          </p:nvSpPr>
          <p:spPr bwMode="auto">
            <a:xfrm>
              <a:off x="4187825" y="2947988"/>
              <a:ext cx="211138" cy="49213"/>
            </a:xfrm>
            <a:custGeom>
              <a:avLst/>
              <a:gdLst>
                <a:gd name="T0" fmla="*/ 0 w 56"/>
                <a:gd name="T1" fmla="*/ 13 h 13"/>
                <a:gd name="T2" fmla="*/ 28 w 56"/>
                <a:gd name="T3" fmla="*/ 0 h 13"/>
                <a:gd name="T4" fmla="*/ 56 w 56"/>
                <a:gd name="T5" fmla="*/ 13 h 13"/>
              </a:gdLst>
              <a:ahLst/>
              <a:cxnLst>
                <a:cxn ang="0">
                  <a:pos x="T0" y="T1"/>
                </a:cxn>
                <a:cxn ang="0">
                  <a:pos x="T2" y="T3"/>
                </a:cxn>
                <a:cxn ang="0">
                  <a:pos x="T4" y="T5"/>
                </a:cxn>
              </a:cxnLst>
              <a:rect l="0" t="0" r="r" b="b"/>
              <a:pathLst>
                <a:path w="56" h="13">
                  <a:moveTo>
                    <a:pt x="0" y="13"/>
                  </a:moveTo>
                  <a:cubicBezTo>
                    <a:pt x="7" y="5"/>
                    <a:pt x="17" y="0"/>
                    <a:pt x="28" y="0"/>
                  </a:cubicBezTo>
                  <a:cubicBezTo>
                    <a:pt x="39" y="0"/>
                    <a:pt x="49" y="5"/>
                    <a:pt x="56" y="13"/>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5" name="Freeform 275">
              <a:extLst>
                <a:ext uri="{FF2B5EF4-FFF2-40B4-BE49-F238E27FC236}">
                  <a16:creationId xmlns:a16="http://schemas.microsoft.com/office/drawing/2014/main" id="{53B8789A-5C65-450F-83F6-E74200303250}"/>
                </a:ext>
              </a:extLst>
            </p:cNvPr>
            <p:cNvSpPr>
              <a:spLocks/>
            </p:cNvSpPr>
            <p:nvPr/>
          </p:nvSpPr>
          <p:spPr bwMode="auto">
            <a:xfrm>
              <a:off x="4157663" y="2909888"/>
              <a:ext cx="269875" cy="63500"/>
            </a:xfrm>
            <a:custGeom>
              <a:avLst/>
              <a:gdLst>
                <a:gd name="T0" fmla="*/ 0 w 72"/>
                <a:gd name="T1" fmla="*/ 17 h 17"/>
                <a:gd name="T2" fmla="*/ 36 w 72"/>
                <a:gd name="T3" fmla="*/ 0 h 17"/>
                <a:gd name="T4" fmla="*/ 72 w 72"/>
                <a:gd name="T5" fmla="*/ 17 h 17"/>
              </a:gdLst>
              <a:ahLst/>
              <a:cxnLst>
                <a:cxn ang="0">
                  <a:pos x="T0" y="T1"/>
                </a:cxn>
                <a:cxn ang="0">
                  <a:pos x="T2" y="T3"/>
                </a:cxn>
                <a:cxn ang="0">
                  <a:pos x="T4" y="T5"/>
                </a:cxn>
              </a:cxnLst>
              <a:rect l="0" t="0" r="r" b="b"/>
              <a:pathLst>
                <a:path w="72" h="17">
                  <a:moveTo>
                    <a:pt x="0" y="17"/>
                  </a:moveTo>
                  <a:cubicBezTo>
                    <a:pt x="8" y="7"/>
                    <a:pt x="21" y="0"/>
                    <a:pt x="36" y="0"/>
                  </a:cubicBezTo>
                  <a:cubicBezTo>
                    <a:pt x="51" y="0"/>
                    <a:pt x="64" y="7"/>
                    <a:pt x="72" y="17"/>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6" name="Freeform 276">
              <a:extLst>
                <a:ext uri="{FF2B5EF4-FFF2-40B4-BE49-F238E27FC236}">
                  <a16:creationId xmlns:a16="http://schemas.microsoft.com/office/drawing/2014/main" id="{203CDC39-933E-41F4-8E66-41A613DAC9B4}"/>
                </a:ext>
              </a:extLst>
            </p:cNvPr>
            <p:cNvSpPr>
              <a:spLocks/>
            </p:cNvSpPr>
            <p:nvPr/>
          </p:nvSpPr>
          <p:spPr bwMode="auto">
            <a:xfrm>
              <a:off x="4206875" y="3140076"/>
              <a:ext cx="173038" cy="85725"/>
            </a:xfrm>
            <a:custGeom>
              <a:avLst/>
              <a:gdLst>
                <a:gd name="T0" fmla="*/ 46 w 46"/>
                <a:gd name="T1" fmla="*/ 23 h 23"/>
                <a:gd name="T2" fmla="*/ 0 w 46"/>
                <a:gd name="T3" fmla="*/ 23 h 23"/>
                <a:gd name="T4" fmla="*/ 23 w 46"/>
                <a:gd name="T5" fmla="*/ 0 h 23"/>
                <a:gd name="T6" fmla="*/ 46 w 46"/>
                <a:gd name="T7" fmla="*/ 23 h 23"/>
              </a:gdLst>
              <a:ahLst/>
              <a:cxnLst>
                <a:cxn ang="0">
                  <a:pos x="T0" y="T1"/>
                </a:cxn>
                <a:cxn ang="0">
                  <a:pos x="T2" y="T3"/>
                </a:cxn>
                <a:cxn ang="0">
                  <a:pos x="T4" y="T5"/>
                </a:cxn>
                <a:cxn ang="0">
                  <a:pos x="T6" y="T7"/>
                </a:cxn>
              </a:cxnLst>
              <a:rect l="0" t="0" r="r" b="b"/>
              <a:pathLst>
                <a:path w="46" h="23">
                  <a:moveTo>
                    <a:pt x="46" y="23"/>
                  </a:moveTo>
                  <a:cubicBezTo>
                    <a:pt x="0" y="23"/>
                    <a:pt x="0" y="23"/>
                    <a:pt x="0" y="23"/>
                  </a:cubicBezTo>
                  <a:cubicBezTo>
                    <a:pt x="0" y="10"/>
                    <a:pt x="10" y="0"/>
                    <a:pt x="23" y="0"/>
                  </a:cubicBezTo>
                  <a:cubicBezTo>
                    <a:pt x="36" y="0"/>
                    <a:pt x="46" y="10"/>
                    <a:pt x="46" y="23"/>
                  </a:cubicBezTo>
                  <a:close/>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sp>
        <p:nvSpPr>
          <p:cNvPr id="71" name="Oval 70">
            <a:extLst>
              <a:ext uri="{FF2B5EF4-FFF2-40B4-BE49-F238E27FC236}">
                <a16:creationId xmlns:a16="http://schemas.microsoft.com/office/drawing/2014/main" id="{71A54B34-7517-4E3E-B92E-F25BB1658E0D}"/>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2" name="Slide Number Placeholder 3">
            <a:extLst>
              <a:ext uri="{FF2B5EF4-FFF2-40B4-BE49-F238E27FC236}">
                <a16:creationId xmlns:a16="http://schemas.microsoft.com/office/drawing/2014/main" id="{9F36B33E-3DB9-4957-91F0-FD2BB0A9B8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2</a:t>
            </a:fld>
            <a:endParaRPr lang="en-ID" sz="1050" dirty="0">
              <a:solidFill>
                <a:schemeClr val="bg1"/>
              </a:solidFill>
            </a:endParaRPr>
          </a:p>
        </p:txBody>
      </p:sp>
      <p:sp>
        <p:nvSpPr>
          <p:cNvPr id="74" name="Freeform: Shape 73">
            <a:extLst>
              <a:ext uri="{FF2B5EF4-FFF2-40B4-BE49-F238E27FC236}">
                <a16:creationId xmlns:a16="http://schemas.microsoft.com/office/drawing/2014/main" id="{2F3922EA-F0E7-4848-B7A0-8F5A1BBC844D}"/>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Text Placeholder 2">
            <a:extLst>
              <a:ext uri="{FF2B5EF4-FFF2-40B4-BE49-F238E27FC236}">
                <a16:creationId xmlns:a16="http://schemas.microsoft.com/office/drawing/2014/main" id="{EC1A6DE1-2CB9-0F1F-50A5-0EAD2A0DB6CE}"/>
              </a:ext>
            </a:extLst>
          </p:cNvPr>
          <p:cNvSpPr txBox="1">
            <a:spLocks/>
          </p:cNvSpPr>
          <p:nvPr/>
        </p:nvSpPr>
        <p:spPr>
          <a:xfrm>
            <a:off x="214511" y="1654382"/>
            <a:ext cx="11432811" cy="1650873"/>
          </a:xfrm>
          <a:prstGeom prst="rect">
            <a:avLst/>
          </a:prstGeom>
        </p:spPr>
        <p:txBody>
          <a:bodyPr vert="horz" wrap="square" lIns="0" tIns="0" rIns="0" bIns="0" rtlCol="0" anchor="t"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900" b="0" i="0" u="none" strike="noStrike" baseline="0" dirty="0">
                <a:solidFill>
                  <a:srgbClr val="000000"/>
                </a:solidFill>
                <a:latin typeface="Arial" panose="020B0604020202020204" pitchFamily="34" charset="0"/>
                <a:cs typeface="Arial" panose="020B0604020202020204" pitchFamily="34" charset="0"/>
              </a:rPr>
              <a:t>Sales management has gained importance to meet increasing competition and the need for improved methods of distribution to reduce cost and to increase profits. Sales management today is the most important function in a commercial and business </a:t>
            </a:r>
            <a:r>
              <a:rPr lang="en-IN" sz="1900" b="0" i="0" u="none" strike="noStrike" baseline="0" dirty="0">
                <a:solidFill>
                  <a:srgbClr val="000000"/>
                </a:solidFill>
                <a:latin typeface="Arial" panose="020B0604020202020204" pitchFamily="34" charset="0"/>
                <a:cs typeface="Arial" panose="020B0604020202020204" pitchFamily="34" charset="0"/>
              </a:rPr>
              <a:t>enterprise.</a:t>
            </a:r>
          </a:p>
          <a:p>
            <a:pPr algn="l"/>
            <a:r>
              <a:rPr lang="en-US" sz="1900" b="0" i="0" u="none" strike="noStrike" baseline="0" dirty="0">
                <a:solidFill>
                  <a:srgbClr val="222222"/>
                </a:solidFill>
                <a:latin typeface="Arial" panose="020B0604020202020204" pitchFamily="34" charset="0"/>
                <a:cs typeface="Arial" panose="020B0604020202020204" pitchFamily="34" charset="0"/>
              </a:rPr>
              <a:t>Do ETL: Extract-Transform-Load some Amazon dataset and find for me Sales-trend -&gt; month-wise, year-wise, yearly month-wise. </a:t>
            </a:r>
            <a:r>
              <a:rPr lang="en-US" sz="1900" b="0" i="0" u="none" strike="noStrike" baseline="0" dirty="0">
                <a:solidFill>
                  <a:srgbClr val="000000"/>
                </a:solidFill>
                <a:latin typeface="Arial" panose="020B0604020202020204" pitchFamily="34" charset="0"/>
                <a:cs typeface="Arial" panose="020B0604020202020204" pitchFamily="34" charset="0"/>
              </a:rPr>
              <a:t>Find key metrics and factors and show the meaningful relationships between attributes. </a:t>
            </a:r>
          </a:p>
          <a:p>
            <a:pPr algn="l"/>
            <a:r>
              <a:rPr lang="en-US" sz="1900" b="0" i="0" u="none" strike="noStrike" baseline="0" dirty="0">
                <a:solidFill>
                  <a:srgbClr val="000000"/>
                </a:solidFill>
                <a:latin typeface="Arial" panose="020B0604020202020204" pitchFamily="34" charset="0"/>
                <a:cs typeface="Arial" panose="020B0604020202020204" pitchFamily="34" charset="0"/>
              </a:rPr>
              <a:t>Do your own research and come up with your findings.</a:t>
            </a:r>
            <a:endParaRPr lang="en-US" sz="1900" dirty="0">
              <a:latin typeface="Arial" panose="020B0604020202020204" pitchFamily="34" charset="0"/>
              <a:cs typeface="Arial" panose="020B0604020202020204" pitchFamily="34" charset="0"/>
            </a:endParaRPr>
          </a:p>
        </p:txBody>
      </p:sp>
      <p:graphicFrame>
        <p:nvGraphicFramePr>
          <p:cNvPr id="19" name="Content Placeholder 4">
            <a:extLst>
              <a:ext uri="{FF2B5EF4-FFF2-40B4-BE49-F238E27FC236}">
                <a16:creationId xmlns:a16="http://schemas.microsoft.com/office/drawing/2014/main" id="{94403DA6-4638-EA44-858A-4E84E95F0EA5}"/>
              </a:ext>
            </a:extLst>
          </p:cNvPr>
          <p:cNvGraphicFramePr>
            <a:graphicFrameLocks/>
          </p:cNvGraphicFramePr>
          <p:nvPr>
            <p:extLst>
              <p:ext uri="{D42A27DB-BD31-4B8C-83A1-F6EECF244321}">
                <p14:modId xmlns:p14="http://schemas.microsoft.com/office/powerpoint/2010/main" val="970211881"/>
              </p:ext>
            </p:extLst>
          </p:nvPr>
        </p:nvGraphicFramePr>
        <p:xfrm>
          <a:off x="2081048" y="3731171"/>
          <a:ext cx="7168054" cy="2852684"/>
        </p:xfrm>
        <a:graphic>
          <a:graphicData uri="http://schemas.openxmlformats.org/drawingml/2006/table">
            <a:tbl>
              <a:tblPr firstRow="1" bandRow="1">
                <a:tableStyleId>{616DA210-FB5B-4158-B5E0-FEB733F419BA}</a:tableStyleId>
              </a:tblPr>
              <a:tblGrid>
                <a:gridCol w="3261764">
                  <a:extLst>
                    <a:ext uri="{9D8B030D-6E8A-4147-A177-3AD203B41FA5}">
                      <a16:colId xmlns:a16="http://schemas.microsoft.com/office/drawing/2014/main" val="20000"/>
                    </a:ext>
                  </a:extLst>
                </a:gridCol>
                <a:gridCol w="3906290">
                  <a:extLst>
                    <a:ext uri="{9D8B030D-6E8A-4147-A177-3AD203B41FA5}">
                      <a16:colId xmlns:a16="http://schemas.microsoft.com/office/drawing/2014/main" val="20001"/>
                    </a:ext>
                  </a:extLst>
                </a:gridCol>
              </a:tblGrid>
              <a:tr h="406063">
                <a:tc>
                  <a:txBody>
                    <a:bodyPr/>
                    <a:lstStyle>
                      <a:lvl1pPr marL="0" algn="l" defTabSz="914400" rtl="0" eaLnBrk="1" latinLnBrk="0" hangingPunct="1">
                        <a:defRPr sz="1800" b="1" kern="1200">
                          <a:solidFill>
                            <a:schemeClr val="dk1"/>
                          </a:solidFill>
                          <a:latin typeface="Calibri"/>
                        </a:defRPr>
                      </a:lvl1pPr>
                      <a:lvl2pPr marL="457200" algn="l" defTabSz="914400" rtl="0" eaLnBrk="1" latinLnBrk="0" hangingPunct="1">
                        <a:defRPr sz="1800" b="1" kern="1200">
                          <a:solidFill>
                            <a:schemeClr val="dk1"/>
                          </a:solidFill>
                          <a:latin typeface="Calibri"/>
                        </a:defRPr>
                      </a:lvl2pPr>
                      <a:lvl3pPr marL="914400" algn="l" defTabSz="914400" rtl="0" eaLnBrk="1" latinLnBrk="0" hangingPunct="1">
                        <a:defRPr sz="1800" b="1" kern="1200">
                          <a:solidFill>
                            <a:schemeClr val="dk1"/>
                          </a:solidFill>
                          <a:latin typeface="Calibri"/>
                        </a:defRPr>
                      </a:lvl3pPr>
                      <a:lvl4pPr marL="1371600" algn="l" defTabSz="914400" rtl="0" eaLnBrk="1" latinLnBrk="0" hangingPunct="1">
                        <a:defRPr sz="1800" b="1" kern="1200">
                          <a:solidFill>
                            <a:schemeClr val="dk1"/>
                          </a:solidFill>
                          <a:latin typeface="Calibri"/>
                        </a:defRPr>
                      </a:lvl4pPr>
                      <a:lvl5pPr marL="1828800" algn="l" defTabSz="914400" rtl="0" eaLnBrk="1" latinLnBrk="0" hangingPunct="1">
                        <a:defRPr sz="1800" b="1" kern="1200">
                          <a:solidFill>
                            <a:schemeClr val="dk1"/>
                          </a:solidFill>
                          <a:latin typeface="Calibri"/>
                        </a:defRPr>
                      </a:lvl5pPr>
                      <a:lvl6pPr marL="2286000" algn="l" defTabSz="914400" rtl="0" eaLnBrk="1" latinLnBrk="0" hangingPunct="1">
                        <a:defRPr sz="1800" b="1" kern="1200">
                          <a:solidFill>
                            <a:schemeClr val="dk1"/>
                          </a:solidFill>
                          <a:latin typeface="Calibri"/>
                        </a:defRPr>
                      </a:lvl6pPr>
                      <a:lvl7pPr marL="2743200" algn="l" defTabSz="914400" rtl="0" eaLnBrk="1" latinLnBrk="0" hangingPunct="1">
                        <a:defRPr sz="1800" b="1" kern="1200">
                          <a:solidFill>
                            <a:schemeClr val="dk1"/>
                          </a:solidFill>
                          <a:latin typeface="Calibri"/>
                        </a:defRPr>
                      </a:lvl7pPr>
                      <a:lvl8pPr marL="3200400" algn="l" defTabSz="914400" rtl="0" eaLnBrk="1" latinLnBrk="0" hangingPunct="1">
                        <a:defRPr sz="1800" b="1" kern="1200">
                          <a:solidFill>
                            <a:schemeClr val="dk1"/>
                          </a:solidFill>
                          <a:latin typeface="Calibri"/>
                        </a:defRPr>
                      </a:lvl8pPr>
                      <a:lvl9pPr marL="3657600" algn="l" defTabSz="914400" rtl="0" eaLnBrk="1" latinLnBrk="0" hangingPunct="1">
                        <a:defRPr sz="1800" b="1" kern="1200">
                          <a:solidFill>
                            <a:schemeClr val="dk1"/>
                          </a:solidFill>
                          <a:latin typeface="Calibri"/>
                        </a:defRPr>
                      </a:lvl9pPr>
                    </a:lstStyle>
                    <a:p>
                      <a:r>
                        <a:rPr lang="en-IN" sz="1600" b="1" dirty="0">
                          <a:effectLst/>
                        </a:rPr>
                        <a:t>PROJECT TITLE</a:t>
                      </a:r>
                      <a:endParaRPr lang="en-US" sz="1600" b="1" dirty="0">
                        <a:effectLst/>
                        <a:latin typeface="Arial" panose="020B0604020202020204" pitchFamily="34" charset="0"/>
                        <a:cs typeface="Arial" panose="020B0604020202020204" pitchFamily="34" charset="0"/>
                      </a:endParaRPr>
                    </a:p>
                  </a:txBody>
                  <a:tcPr/>
                </a:tc>
                <a:tc>
                  <a:txBody>
                    <a:bodyPr/>
                    <a:lstStyle>
                      <a:lvl1pPr marL="0" algn="l" defTabSz="914400" rtl="0" eaLnBrk="1" latinLnBrk="0" hangingPunct="1">
                        <a:defRPr sz="1800" b="1" kern="1200">
                          <a:solidFill>
                            <a:schemeClr val="dk1"/>
                          </a:solidFill>
                          <a:latin typeface="Calibri"/>
                        </a:defRPr>
                      </a:lvl1pPr>
                      <a:lvl2pPr marL="457200" algn="l" defTabSz="914400" rtl="0" eaLnBrk="1" latinLnBrk="0" hangingPunct="1">
                        <a:defRPr sz="1800" b="1" kern="1200">
                          <a:solidFill>
                            <a:schemeClr val="dk1"/>
                          </a:solidFill>
                          <a:latin typeface="Calibri"/>
                        </a:defRPr>
                      </a:lvl2pPr>
                      <a:lvl3pPr marL="914400" algn="l" defTabSz="914400" rtl="0" eaLnBrk="1" latinLnBrk="0" hangingPunct="1">
                        <a:defRPr sz="1800" b="1" kern="1200">
                          <a:solidFill>
                            <a:schemeClr val="dk1"/>
                          </a:solidFill>
                          <a:latin typeface="Calibri"/>
                        </a:defRPr>
                      </a:lvl3pPr>
                      <a:lvl4pPr marL="1371600" algn="l" defTabSz="914400" rtl="0" eaLnBrk="1" latinLnBrk="0" hangingPunct="1">
                        <a:defRPr sz="1800" b="1" kern="1200">
                          <a:solidFill>
                            <a:schemeClr val="dk1"/>
                          </a:solidFill>
                          <a:latin typeface="Calibri"/>
                        </a:defRPr>
                      </a:lvl4pPr>
                      <a:lvl5pPr marL="1828800" algn="l" defTabSz="914400" rtl="0" eaLnBrk="1" latinLnBrk="0" hangingPunct="1">
                        <a:defRPr sz="1800" b="1" kern="1200">
                          <a:solidFill>
                            <a:schemeClr val="dk1"/>
                          </a:solidFill>
                          <a:latin typeface="Calibri"/>
                        </a:defRPr>
                      </a:lvl5pPr>
                      <a:lvl6pPr marL="2286000" algn="l" defTabSz="914400" rtl="0" eaLnBrk="1" latinLnBrk="0" hangingPunct="1">
                        <a:defRPr sz="1800" b="1" kern="1200">
                          <a:solidFill>
                            <a:schemeClr val="dk1"/>
                          </a:solidFill>
                          <a:latin typeface="Calibri"/>
                        </a:defRPr>
                      </a:lvl6pPr>
                      <a:lvl7pPr marL="2743200" algn="l" defTabSz="914400" rtl="0" eaLnBrk="1" latinLnBrk="0" hangingPunct="1">
                        <a:defRPr sz="1800" b="1" kern="1200">
                          <a:solidFill>
                            <a:schemeClr val="dk1"/>
                          </a:solidFill>
                          <a:latin typeface="Calibri"/>
                        </a:defRPr>
                      </a:lvl7pPr>
                      <a:lvl8pPr marL="3200400" algn="l" defTabSz="914400" rtl="0" eaLnBrk="1" latinLnBrk="0" hangingPunct="1">
                        <a:defRPr sz="1800" b="1" kern="1200">
                          <a:solidFill>
                            <a:schemeClr val="dk1"/>
                          </a:solidFill>
                          <a:latin typeface="Calibri"/>
                        </a:defRPr>
                      </a:lvl8pPr>
                      <a:lvl9pPr marL="3657600" algn="l" defTabSz="914400" rtl="0" eaLnBrk="1" latinLnBrk="0" hangingPunct="1">
                        <a:defRPr sz="1800" b="1" kern="1200">
                          <a:solidFill>
                            <a:schemeClr val="dk1"/>
                          </a:solidFill>
                          <a:latin typeface="Calibri"/>
                        </a:defRPr>
                      </a:lvl9pPr>
                    </a:lstStyle>
                    <a:p>
                      <a:r>
                        <a:rPr lang="en-IN" sz="1800" b="1" u="none" strike="noStrike" kern="1200" baseline="0" dirty="0">
                          <a:solidFill>
                            <a:schemeClr val="dk1"/>
                          </a:solidFill>
                        </a:rPr>
                        <a:t>Analysing Amazon Sales Data</a:t>
                      </a:r>
                      <a:endParaRPr lang="en-US" sz="18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r h="406063">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r>
                        <a:rPr lang="en-IN" sz="1600" b="1" dirty="0">
                          <a:effectLst/>
                        </a:rPr>
                        <a:t>TECHNOLOGY</a:t>
                      </a:r>
                      <a:endParaRPr lang="en-US" sz="1600" b="1" dirty="0">
                        <a:effectLst/>
                        <a:latin typeface="Arial" panose="020B0604020202020204" pitchFamily="34" charset="0"/>
                        <a:cs typeface="Arial" panose="020B0604020202020204" pitchFamily="34" charset="0"/>
                      </a:endParaRPr>
                    </a:p>
                  </a:txBody>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r>
                        <a:rPr lang="en-IN" sz="1800" dirty="0"/>
                        <a:t>Data Science</a:t>
                      </a:r>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2"/>
                  </a:ext>
                </a:extLst>
              </a:tr>
              <a:tr h="406063">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r>
                        <a:rPr lang="en-IN" sz="1600" b="1" dirty="0">
                          <a:effectLst/>
                        </a:rPr>
                        <a:t>DOMAIN</a:t>
                      </a:r>
                      <a:endParaRPr lang="en-US" sz="1600" b="1" dirty="0">
                        <a:effectLst/>
                        <a:latin typeface="Arial" panose="020B0604020202020204" pitchFamily="34" charset="0"/>
                        <a:cs typeface="Arial" panose="020B0604020202020204" pitchFamily="34" charset="0"/>
                      </a:endParaRPr>
                    </a:p>
                  </a:txBody>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r>
                        <a:rPr lang="en-IN" sz="1800" dirty="0"/>
                        <a:t>E-Commerce</a:t>
                      </a:r>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3"/>
                  </a:ext>
                </a:extLst>
              </a:tr>
              <a:tr h="406063">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r>
                        <a:rPr lang="en-IN" sz="1600" b="1" dirty="0">
                          <a:effectLst/>
                        </a:rPr>
                        <a:t>PROJECT DIFFICULTY LEVEL</a:t>
                      </a:r>
                      <a:endParaRPr lang="en-US" sz="1600" b="1" dirty="0">
                        <a:effectLst/>
                        <a:latin typeface="Arial" panose="020B0604020202020204" pitchFamily="34" charset="0"/>
                        <a:cs typeface="Arial" panose="020B0604020202020204" pitchFamily="34" charset="0"/>
                      </a:endParaRPr>
                    </a:p>
                  </a:txBody>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r>
                        <a:rPr lang="en-IN" sz="1800" dirty="0"/>
                        <a:t>Advanced</a:t>
                      </a:r>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4"/>
                  </a:ext>
                </a:extLst>
              </a:tr>
              <a:tr h="517822">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r>
                        <a:rPr lang="en-IN" sz="1600" b="1" dirty="0">
                          <a:effectLst/>
                        </a:rPr>
                        <a:t>PROGRAMMING LANGUAGE</a:t>
                      </a:r>
                      <a:r>
                        <a:rPr lang="en-IN" sz="1600" b="1" baseline="0" dirty="0">
                          <a:effectLst/>
                        </a:rPr>
                        <a:t> USED</a:t>
                      </a:r>
                      <a:endParaRPr lang="en-US" sz="1600" b="1" dirty="0">
                        <a:effectLst/>
                        <a:latin typeface="Arial" panose="020B0604020202020204" pitchFamily="34" charset="0"/>
                        <a:cs typeface="Arial" panose="020B0604020202020204" pitchFamily="34" charset="0"/>
                      </a:endParaRPr>
                    </a:p>
                  </a:txBody>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r>
                        <a:rPr lang="en-IN" sz="1800" dirty="0"/>
                        <a:t>Python</a:t>
                      </a:r>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710610">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r>
                        <a:rPr lang="en-IN" sz="1600" b="1" dirty="0">
                          <a:effectLst/>
                        </a:rPr>
                        <a:t>TOOLS USED</a:t>
                      </a:r>
                      <a:endParaRPr lang="en-US" sz="1600" b="1" dirty="0">
                        <a:effectLst/>
                        <a:latin typeface="Arial" panose="020B0604020202020204" pitchFamily="34" charset="0"/>
                        <a:cs typeface="Arial" panose="020B0604020202020204" pitchFamily="34" charset="0"/>
                      </a:endParaRPr>
                    </a:p>
                  </a:txBody>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err="1"/>
                        <a:t>J</a:t>
                      </a:r>
                      <a:r>
                        <a:rPr lang="en-US" sz="1800" spc="-10" dirty="0" err="1"/>
                        <a:t>u</a:t>
                      </a:r>
                      <a:r>
                        <a:rPr lang="en-US" sz="1800" spc="-5" dirty="0" err="1"/>
                        <a:t>p</a:t>
                      </a:r>
                      <a:r>
                        <a:rPr lang="en-US" sz="1800" spc="-10" dirty="0" err="1"/>
                        <a:t>y</a:t>
                      </a:r>
                      <a:r>
                        <a:rPr lang="en-US" sz="1800" dirty="0" err="1"/>
                        <a:t>t</a:t>
                      </a:r>
                      <a:r>
                        <a:rPr lang="en-US" sz="1800" spc="5" dirty="0" err="1"/>
                        <a:t>er</a:t>
                      </a:r>
                      <a:r>
                        <a:rPr lang="en-US" sz="1800" spc="-135" dirty="0"/>
                        <a:t> </a:t>
                      </a:r>
                      <a:r>
                        <a:rPr lang="en-US" sz="1800" dirty="0"/>
                        <a:t>Not</a:t>
                      </a:r>
                      <a:r>
                        <a:rPr lang="en-US" sz="1800" spc="5" dirty="0"/>
                        <a:t>e</a:t>
                      </a:r>
                      <a:r>
                        <a:rPr lang="en-US" sz="1800" spc="-5" dirty="0"/>
                        <a:t>b</a:t>
                      </a:r>
                      <a:r>
                        <a:rPr lang="en-US" sz="1800" spc="-10" dirty="0"/>
                        <a:t>o</a:t>
                      </a:r>
                      <a:r>
                        <a:rPr lang="en-US" sz="1800" dirty="0"/>
                        <a:t>o</a:t>
                      </a:r>
                      <a:r>
                        <a:rPr lang="en-US" sz="1800" spc="-10" dirty="0"/>
                        <a:t>k</a:t>
                      </a:r>
                      <a:r>
                        <a:rPr lang="en-US" sz="1800" dirty="0"/>
                        <a:t>,</a:t>
                      </a:r>
                      <a:r>
                        <a:rPr lang="en-US" sz="1800" spc="-125" dirty="0"/>
                        <a:t> </a:t>
                      </a:r>
                      <a:r>
                        <a:rPr lang="en-US" sz="1800" dirty="0"/>
                        <a:t>M</a:t>
                      </a:r>
                      <a:r>
                        <a:rPr lang="en-US" sz="1800" spc="45" dirty="0"/>
                        <a:t>S</a:t>
                      </a:r>
                      <a:r>
                        <a:rPr lang="en-US" sz="1800" dirty="0"/>
                        <a:t>-</a:t>
                      </a:r>
                      <a:r>
                        <a:rPr lang="en-US" sz="1800" spc="-5" dirty="0"/>
                        <a:t>Ex</a:t>
                      </a:r>
                      <a:r>
                        <a:rPr lang="en-US" sz="1800" spc="-10" dirty="0"/>
                        <a:t>c</a:t>
                      </a:r>
                      <a:r>
                        <a:rPr lang="en-US" sz="1800" dirty="0"/>
                        <a:t>e</a:t>
                      </a:r>
                      <a:r>
                        <a:rPr lang="en-US" sz="1800" spc="-5" dirty="0"/>
                        <a:t>l</a:t>
                      </a:r>
                      <a:r>
                        <a:rPr lang="en-US" sz="1800" dirty="0"/>
                        <a:t>,</a:t>
                      </a:r>
                      <a:r>
                        <a:rPr lang="en-US" sz="1800" spc="-135" dirty="0"/>
                        <a:t> </a:t>
                      </a:r>
                      <a:r>
                        <a:rPr lang="en-US" sz="1800" spc="5" dirty="0"/>
                        <a:t>Tableau</a:t>
                      </a:r>
                      <a:endParaRPr lang="en-US" sz="1800" dirty="0"/>
                    </a:p>
                    <a:p>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561651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a:extLst>
              <a:ext uri="{FF2B5EF4-FFF2-40B4-BE49-F238E27FC236}">
                <a16:creationId xmlns:a16="http://schemas.microsoft.com/office/drawing/2014/main" id="{FF60FCF8-54C5-4679-8FF5-820B26D14095}"/>
              </a:ext>
            </a:extLst>
          </p:cNvPr>
          <p:cNvPicPr>
            <a:picLocks noChangeAspect="1"/>
          </p:cNvPicPr>
          <p:nvPr/>
        </p:nvPicPr>
        <p:blipFill rotWithShape="1">
          <a:blip r:embed="rId3">
            <a:extLst>
              <a:ext uri="{28A0092B-C50C-407E-A947-70E740481C1C}">
                <a14:useLocalDpi xmlns:a14="http://schemas.microsoft.com/office/drawing/2010/main" val="0"/>
              </a:ext>
            </a:extLst>
          </a:blip>
          <a:srcRect l="679" t="70751" r="2934" b="3084"/>
          <a:stretch/>
        </p:blipFill>
        <p:spPr>
          <a:xfrm>
            <a:off x="0" y="0"/>
            <a:ext cx="12192000" cy="1219200"/>
          </a:xfrm>
          <a:prstGeom prst="rect">
            <a:avLst/>
          </a:prstGeom>
        </p:spPr>
      </p:pic>
      <p:sp>
        <p:nvSpPr>
          <p:cNvPr id="31" name="Rectangle 30">
            <a:extLst>
              <a:ext uri="{FF2B5EF4-FFF2-40B4-BE49-F238E27FC236}">
                <a16:creationId xmlns:a16="http://schemas.microsoft.com/office/drawing/2014/main" id="{E0882295-2DAA-4FE9-A064-3FCDBBB18B20}"/>
              </a:ext>
            </a:extLst>
          </p:cNvPr>
          <p:cNvSpPr/>
          <p:nvPr/>
        </p:nvSpPr>
        <p:spPr>
          <a:xfrm>
            <a:off x="0" y="0"/>
            <a:ext cx="12192000" cy="1219200"/>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 Placeholder 2">
            <a:extLst>
              <a:ext uri="{FF2B5EF4-FFF2-40B4-BE49-F238E27FC236}">
                <a16:creationId xmlns:a16="http://schemas.microsoft.com/office/drawing/2014/main" id="{AE2FD9C5-3C90-4018-92EB-1250F330E898}"/>
              </a:ext>
            </a:extLst>
          </p:cNvPr>
          <p:cNvSpPr txBox="1">
            <a:spLocks/>
          </p:cNvSpPr>
          <p:nvPr/>
        </p:nvSpPr>
        <p:spPr>
          <a:xfrm>
            <a:off x="970594" y="-77236"/>
            <a:ext cx="10116554" cy="1436097"/>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4000" b="1" u="sng" dirty="0">
                <a:solidFill>
                  <a:schemeClr val="bg1"/>
                </a:solidFill>
                <a:effectLst>
                  <a:outerShdw blurRad="38100" dist="38100" dir="2700000" algn="tl">
                    <a:srgbClr val="000000">
                      <a:alpha val="43137"/>
                    </a:srgbClr>
                  </a:outerShdw>
                </a:effectLst>
                <a:latin typeface="Arial Rounded MT Bold" panose="020F0704030504030204" pitchFamily="34" charset="0"/>
                <a:cs typeface="Segoe UI" panose="020B0502040204020203" pitchFamily="34" charset="0"/>
              </a:rPr>
              <a:t>DATA SOURCE</a:t>
            </a:r>
          </a:p>
        </p:txBody>
      </p:sp>
      <p:grpSp>
        <p:nvGrpSpPr>
          <p:cNvPr id="57" name="Group 56">
            <a:extLst>
              <a:ext uri="{FF2B5EF4-FFF2-40B4-BE49-F238E27FC236}">
                <a16:creationId xmlns:a16="http://schemas.microsoft.com/office/drawing/2014/main" id="{D1E79260-BAE2-407B-A44A-05F6C600FC54}"/>
              </a:ext>
            </a:extLst>
          </p:cNvPr>
          <p:cNvGrpSpPr/>
          <p:nvPr/>
        </p:nvGrpSpPr>
        <p:grpSpPr>
          <a:xfrm>
            <a:off x="203459" y="339956"/>
            <a:ext cx="563676" cy="539287"/>
            <a:chOff x="4127500" y="2909888"/>
            <a:chExt cx="330200" cy="315913"/>
          </a:xfrm>
        </p:grpSpPr>
        <p:sp>
          <p:nvSpPr>
            <p:cNvPr id="58" name="Oval 268">
              <a:extLst>
                <a:ext uri="{FF2B5EF4-FFF2-40B4-BE49-F238E27FC236}">
                  <a16:creationId xmlns:a16="http://schemas.microsoft.com/office/drawing/2014/main" id="{5DA6F40A-5DE8-44F2-A180-ADFFCAD58EA9}"/>
                </a:ext>
              </a:extLst>
            </p:cNvPr>
            <p:cNvSpPr>
              <a:spLocks noChangeArrowheads="1"/>
            </p:cNvSpPr>
            <p:nvPr/>
          </p:nvSpPr>
          <p:spPr bwMode="auto">
            <a:xfrm>
              <a:off x="4149725" y="3060701"/>
              <a:ext cx="76200" cy="74613"/>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59" name="Freeform 269">
              <a:extLst>
                <a:ext uri="{FF2B5EF4-FFF2-40B4-BE49-F238E27FC236}">
                  <a16:creationId xmlns:a16="http://schemas.microsoft.com/office/drawing/2014/main" id="{42F588E7-EA17-4F9A-A268-059FB4041245}"/>
                </a:ext>
              </a:extLst>
            </p:cNvPr>
            <p:cNvSpPr>
              <a:spLocks/>
            </p:cNvSpPr>
            <p:nvPr/>
          </p:nvSpPr>
          <p:spPr bwMode="auto">
            <a:xfrm>
              <a:off x="4127500" y="3135313"/>
              <a:ext cx="109538" cy="60325"/>
            </a:xfrm>
            <a:custGeom>
              <a:avLst/>
              <a:gdLst>
                <a:gd name="T0" fmla="*/ 22 w 29"/>
                <a:gd name="T1" fmla="*/ 16 h 16"/>
                <a:gd name="T2" fmla="*/ 0 w 29"/>
                <a:gd name="T3" fmla="*/ 16 h 16"/>
                <a:gd name="T4" fmla="*/ 16 w 29"/>
                <a:gd name="T5" fmla="*/ 0 h 16"/>
                <a:gd name="T6" fmla="*/ 29 w 29"/>
                <a:gd name="T7" fmla="*/ 7 h 16"/>
              </a:gdLst>
              <a:ahLst/>
              <a:cxnLst>
                <a:cxn ang="0">
                  <a:pos x="T0" y="T1"/>
                </a:cxn>
                <a:cxn ang="0">
                  <a:pos x="T2" y="T3"/>
                </a:cxn>
                <a:cxn ang="0">
                  <a:pos x="T4" y="T5"/>
                </a:cxn>
                <a:cxn ang="0">
                  <a:pos x="T6" y="T7"/>
                </a:cxn>
              </a:cxnLst>
              <a:rect l="0" t="0" r="r" b="b"/>
              <a:pathLst>
                <a:path w="29" h="16">
                  <a:moveTo>
                    <a:pt x="22" y="16"/>
                  </a:moveTo>
                  <a:cubicBezTo>
                    <a:pt x="0" y="16"/>
                    <a:pt x="0" y="16"/>
                    <a:pt x="0" y="16"/>
                  </a:cubicBezTo>
                  <a:cubicBezTo>
                    <a:pt x="0" y="7"/>
                    <a:pt x="7" y="0"/>
                    <a:pt x="16" y="0"/>
                  </a:cubicBezTo>
                  <a:cubicBezTo>
                    <a:pt x="21" y="0"/>
                    <a:pt x="26" y="3"/>
                    <a:pt x="29" y="7"/>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0" name="Oval 270">
              <a:extLst>
                <a:ext uri="{FF2B5EF4-FFF2-40B4-BE49-F238E27FC236}">
                  <a16:creationId xmlns:a16="http://schemas.microsoft.com/office/drawing/2014/main" id="{75746062-0CDC-4AA9-9BC5-02936ED3A2C2}"/>
                </a:ext>
              </a:extLst>
            </p:cNvPr>
            <p:cNvSpPr>
              <a:spLocks noChangeArrowheads="1"/>
            </p:cNvSpPr>
            <p:nvPr/>
          </p:nvSpPr>
          <p:spPr bwMode="auto">
            <a:xfrm>
              <a:off x="4360863" y="3060701"/>
              <a:ext cx="74613" cy="74613"/>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1" name="Freeform 271">
              <a:extLst>
                <a:ext uri="{FF2B5EF4-FFF2-40B4-BE49-F238E27FC236}">
                  <a16:creationId xmlns:a16="http://schemas.microsoft.com/office/drawing/2014/main" id="{F0707462-AF0A-4E25-AFC3-8A60D7F0267E}"/>
                </a:ext>
              </a:extLst>
            </p:cNvPr>
            <p:cNvSpPr>
              <a:spLocks/>
            </p:cNvSpPr>
            <p:nvPr/>
          </p:nvSpPr>
          <p:spPr bwMode="auto">
            <a:xfrm>
              <a:off x="4349750" y="3135313"/>
              <a:ext cx="107950" cy="60325"/>
            </a:xfrm>
            <a:custGeom>
              <a:avLst/>
              <a:gdLst>
                <a:gd name="T0" fmla="*/ 0 w 29"/>
                <a:gd name="T1" fmla="*/ 7 h 16"/>
                <a:gd name="T2" fmla="*/ 13 w 29"/>
                <a:gd name="T3" fmla="*/ 0 h 16"/>
                <a:gd name="T4" fmla="*/ 29 w 29"/>
                <a:gd name="T5" fmla="*/ 16 h 16"/>
                <a:gd name="T6" fmla="*/ 7 w 29"/>
                <a:gd name="T7" fmla="*/ 16 h 16"/>
              </a:gdLst>
              <a:ahLst/>
              <a:cxnLst>
                <a:cxn ang="0">
                  <a:pos x="T0" y="T1"/>
                </a:cxn>
                <a:cxn ang="0">
                  <a:pos x="T2" y="T3"/>
                </a:cxn>
                <a:cxn ang="0">
                  <a:pos x="T4" y="T5"/>
                </a:cxn>
                <a:cxn ang="0">
                  <a:pos x="T6" y="T7"/>
                </a:cxn>
              </a:cxnLst>
              <a:rect l="0" t="0" r="r" b="b"/>
              <a:pathLst>
                <a:path w="29" h="16">
                  <a:moveTo>
                    <a:pt x="0" y="7"/>
                  </a:moveTo>
                  <a:cubicBezTo>
                    <a:pt x="3" y="3"/>
                    <a:pt x="8" y="0"/>
                    <a:pt x="13" y="0"/>
                  </a:cubicBezTo>
                  <a:cubicBezTo>
                    <a:pt x="22" y="0"/>
                    <a:pt x="29" y="7"/>
                    <a:pt x="29" y="16"/>
                  </a:cubicBezTo>
                  <a:cubicBezTo>
                    <a:pt x="7" y="16"/>
                    <a:pt x="7" y="16"/>
                    <a:pt x="7" y="16"/>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2" name="Oval 272">
              <a:extLst>
                <a:ext uri="{FF2B5EF4-FFF2-40B4-BE49-F238E27FC236}">
                  <a16:creationId xmlns:a16="http://schemas.microsoft.com/office/drawing/2014/main" id="{B797717D-7F90-41D5-8C70-23D4635EC1D1}"/>
                </a:ext>
              </a:extLst>
            </p:cNvPr>
            <p:cNvSpPr>
              <a:spLocks noChangeArrowheads="1"/>
            </p:cNvSpPr>
            <p:nvPr/>
          </p:nvSpPr>
          <p:spPr bwMode="auto">
            <a:xfrm>
              <a:off x="4240213" y="3030538"/>
              <a:ext cx="104775" cy="109538"/>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3" name="Freeform 273">
              <a:extLst>
                <a:ext uri="{FF2B5EF4-FFF2-40B4-BE49-F238E27FC236}">
                  <a16:creationId xmlns:a16="http://schemas.microsoft.com/office/drawing/2014/main" id="{9A3DAE25-91FA-41B3-B485-F3F53BECD243}"/>
                </a:ext>
              </a:extLst>
            </p:cNvPr>
            <p:cNvSpPr>
              <a:spLocks/>
            </p:cNvSpPr>
            <p:nvPr/>
          </p:nvSpPr>
          <p:spPr bwMode="auto">
            <a:xfrm>
              <a:off x="4214813" y="2986088"/>
              <a:ext cx="157163" cy="36513"/>
            </a:xfrm>
            <a:custGeom>
              <a:avLst/>
              <a:gdLst>
                <a:gd name="T0" fmla="*/ 0 w 42"/>
                <a:gd name="T1" fmla="*/ 10 h 10"/>
                <a:gd name="T2" fmla="*/ 21 w 42"/>
                <a:gd name="T3" fmla="*/ 0 h 10"/>
                <a:gd name="T4" fmla="*/ 42 w 42"/>
                <a:gd name="T5" fmla="*/ 10 h 10"/>
              </a:gdLst>
              <a:ahLst/>
              <a:cxnLst>
                <a:cxn ang="0">
                  <a:pos x="T0" y="T1"/>
                </a:cxn>
                <a:cxn ang="0">
                  <a:pos x="T2" y="T3"/>
                </a:cxn>
                <a:cxn ang="0">
                  <a:pos x="T4" y="T5"/>
                </a:cxn>
              </a:cxnLst>
              <a:rect l="0" t="0" r="r" b="b"/>
              <a:pathLst>
                <a:path w="42" h="10">
                  <a:moveTo>
                    <a:pt x="0" y="10"/>
                  </a:moveTo>
                  <a:cubicBezTo>
                    <a:pt x="5" y="4"/>
                    <a:pt x="13" y="0"/>
                    <a:pt x="21" y="0"/>
                  </a:cubicBezTo>
                  <a:cubicBezTo>
                    <a:pt x="29" y="0"/>
                    <a:pt x="37" y="4"/>
                    <a:pt x="42" y="10"/>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4" name="Freeform 274">
              <a:extLst>
                <a:ext uri="{FF2B5EF4-FFF2-40B4-BE49-F238E27FC236}">
                  <a16:creationId xmlns:a16="http://schemas.microsoft.com/office/drawing/2014/main" id="{3844692F-F89A-4858-BCDE-9B7679ACB196}"/>
                </a:ext>
              </a:extLst>
            </p:cNvPr>
            <p:cNvSpPr>
              <a:spLocks/>
            </p:cNvSpPr>
            <p:nvPr/>
          </p:nvSpPr>
          <p:spPr bwMode="auto">
            <a:xfrm>
              <a:off x="4187825" y="2947988"/>
              <a:ext cx="211138" cy="49213"/>
            </a:xfrm>
            <a:custGeom>
              <a:avLst/>
              <a:gdLst>
                <a:gd name="T0" fmla="*/ 0 w 56"/>
                <a:gd name="T1" fmla="*/ 13 h 13"/>
                <a:gd name="T2" fmla="*/ 28 w 56"/>
                <a:gd name="T3" fmla="*/ 0 h 13"/>
                <a:gd name="T4" fmla="*/ 56 w 56"/>
                <a:gd name="T5" fmla="*/ 13 h 13"/>
              </a:gdLst>
              <a:ahLst/>
              <a:cxnLst>
                <a:cxn ang="0">
                  <a:pos x="T0" y="T1"/>
                </a:cxn>
                <a:cxn ang="0">
                  <a:pos x="T2" y="T3"/>
                </a:cxn>
                <a:cxn ang="0">
                  <a:pos x="T4" y="T5"/>
                </a:cxn>
              </a:cxnLst>
              <a:rect l="0" t="0" r="r" b="b"/>
              <a:pathLst>
                <a:path w="56" h="13">
                  <a:moveTo>
                    <a:pt x="0" y="13"/>
                  </a:moveTo>
                  <a:cubicBezTo>
                    <a:pt x="7" y="5"/>
                    <a:pt x="17" y="0"/>
                    <a:pt x="28" y="0"/>
                  </a:cubicBezTo>
                  <a:cubicBezTo>
                    <a:pt x="39" y="0"/>
                    <a:pt x="49" y="5"/>
                    <a:pt x="56" y="13"/>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5" name="Freeform 275">
              <a:extLst>
                <a:ext uri="{FF2B5EF4-FFF2-40B4-BE49-F238E27FC236}">
                  <a16:creationId xmlns:a16="http://schemas.microsoft.com/office/drawing/2014/main" id="{53B8789A-5C65-450F-83F6-E74200303250}"/>
                </a:ext>
              </a:extLst>
            </p:cNvPr>
            <p:cNvSpPr>
              <a:spLocks/>
            </p:cNvSpPr>
            <p:nvPr/>
          </p:nvSpPr>
          <p:spPr bwMode="auto">
            <a:xfrm>
              <a:off x="4157663" y="2909888"/>
              <a:ext cx="269875" cy="63500"/>
            </a:xfrm>
            <a:custGeom>
              <a:avLst/>
              <a:gdLst>
                <a:gd name="T0" fmla="*/ 0 w 72"/>
                <a:gd name="T1" fmla="*/ 17 h 17"/>
                <a:gd name="T2" fmla="*/ 36 w 72"/>
                <a:gd name="T3" fmla="*/ 0 h 17"/>
                <a:gd name="T4" fmla="*/ 72 w 72"/>
                <a:gd name="T5" fmla="*/ 17 h 17"/>
              </a:gdLst>
              <a:ahLst/>
              <a:cxnLst>
                <a:cxn ang="0">
                  <a:pos x="T0" y="T1"/>
                </a:cxn>
                <a:cxn ang="0">
                  <a:pos x="T2" y="T3"/>
                </a:cxn>
                <a:cxn ang="0">
                  <a:pos x="T4" y="T5"/>
                </a:cxn>
              </a:cxnLst>
              <a:rect l="0" t="0" r="r" b="b"/>
              <a:pathLst>
                <a:path w="72" h="17">
                  <a:moveTo>
                    <a:pt x="0" y="17"/>
                  </a:moveTo>
                  <a:cubicBezTo>
                    <a:pt x="8" y="7"/>
                    <a:pt x="21" y="0"/>
                    <a:pt x="36" y="0"/>
                  </a:cubicBezTo>
                  <a:cubicBezTo>
                    <a:pt x="51" y="0"/>
                    <a:pt x="64" y="7"/>
                    <a:pt x="72" y="17"/>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6" name="Freeform 276">
              <a:extLst>
                <a:ext uri="{FF2B5EF4-FFF2-40B4-BE49-F238E27FC236}">
                  <a16:creationId xmlns:a16="http://schemas.microsoft.com/office/drawing/2014/main" id="{203CDC39-933E-41F4-8E66-41A613DAC9B4}"/>
                </a:ext>
              </a:extLst>
            </p:cNvPr>
            <p:cNvSpPr>
              <a:spLocks/>
            </p:cNvSpPr>
            <p:nvPr/>
          </p:nvSpPr>
          <p:spPr bwMode="auto">
            <a:xfrm>
              <a:off x="4206875" y="3140076"/>
              <a:ext cx="173038" cy="85725"/>
            </a:xfrm>
            <a:custGeom>
              <a:avLst/>
              <a:gdLst>
                <a:gd name="T0" fmla="*/ 46 w 46"/>
                <a:gd name="T1" fmla="*/ 23 h 23"/>
                <a:gd name="T2" fmla="*/ 0 w 46"/>
                <a:gd name="T3" fmla="*/ 23 h 23"/>
                <a:gd name="T4" fmla="*/ 23 w 46"/>
                <a:gd name="T5" fmla="*/ 0 h 23"/>
                <a:gd name="T6" fmla="*/ 46 w 46"/>
                <a:gd name="T7" fmla="*/ 23 h 23"/>
              </a:gdLst>
              <a:ahLst/>
              <a:cxnLst>
                <a:cxn ang="0">
                  <a:pos x="T0" y="T1"/>
                </a:cxn>
                <a:cxn ang="0">
                  <a:pos x="T2" y="T3"/>
                </a:cxn>
                <a:cxn ang="0">
                  <a:pos x="T4" y="T5"/>
                </a:cxn>
                <a:cxn ang="0">
                  <a:pos x="T6" y="T7"/>
                </a:cxn>
              </a:cxnLst>
              <a:rect l="0" t="0" r="r" b="b"/>
              <a:pathLst>
                <a:path w="46" h="23">
                  <a:moveTo>
                    <a:pt x="46" y="23"/>
                  </a:moveTo>
                  <a:cubicBezTo>
                    <a:pt x="0" y="23"/>
                    <a:pt x="0" y="23"/>
                    <a:pt x="0" y="23"/>
                  </a:cubicBezTo>
                  <a:cubicBezTo>
                    <a:pt x="0" y="10"/>
                    <a:pt x="10" y="0"/>
                    <a:pt x="23" y="0"/>
                  </a:cubicBezTo>
                  <a:cubicBezTo>
                    <a:pt x="36" y="0"/>
                    <a:pt x="46" y="10"/>
                    <a:pt x="46" y="23"/>
                  </a:cubicBezTo>
                  <a:close/>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sp>
        <p:nvSpPr>
          <p:cNvPr id="71" name="Oval 70">
            <a:extLst>
              <a:ext uri="{FF2B5EF4-FFF2-40B4-BE49-F238E27FC236}">
                <a16:creationId xmlns:a16="http://schemas.microsoft.com/office/drawing/2014/main" id="{71A54B34-7517-4E3E-B92E-F25BB1658E0D}"/>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2" name="Slide Number Placeholder 3">
            <a:extLst>
              <a:ext uri="{FF2B5EF4-FFF2-40B4-BE49-F238E27FC236}">
                <a16:creationId xmlns:a16="http://schemas.microsoft.com/office/drawing/2014/main" id="{9F36B33E-3DB9-4957-91F0-FD2BB0A9B8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3</a:t>
            </a:fld>
            <a:endParaRPr lang="en-ID" sz="1050" dirty="0">
              <a:solidFill>
                <a:schemeClr val="bg1"/>
              </a:solidFill>
            </a:endParaRPr>
          </a:p>
        </p:txBody>
      </p:sp>
      <p:sp>
        <p:nvSpPr>
          <p:cNvPr id="74" name="Freeform: Shape 73">
            <a:extLst>
              <a:ext uri="{FF2B5EF4-FFF2-40B4-BE49-F238E27FC236}">
                <a16:creationId xmlns:a16="http://schemas.microsoft.com/office/drawing/2014/main" id="{2F3922EA-F0E7-4848-B7A0-8F5A1BBC844D}"/>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pic>
        <p:nvPicPr>
          <p:cNvPr id="4" name="Picture 3">
            <a:extLst>
              <a:ext uri="{FF2B5EF4-FFF2-40B4-BE49-F238E27FC236}">
                <a16:creationId xmlns:a16="http://schemas.microsoft.com/office/drawing/2014/main" id="{943EFE6F-24FE-851A-095E-B494C00E8B05}"/>
              </a:ext>
            </a:extLst>
          </p:cNvPr>
          <p:cNvPicPr>
            <a:picLocks noChangeAspect="1"/>
          </p:cNvPicPr>
          <p:nvPr/>
        </p:nvPicPr>
        <p:blipFill rotWithShape="1">
          <a:blip r:embed="rId4"/>
          <a:srcRect t="5364" b="6924"/>
          <a:stretch/>
        </p:blipFill>
        <p:spPr>
          <a:xfrm>
            <a:off x="574727" y="1296435"/>
            <a:ext cx="10739851" cy="5398620"/>
          </a:xfrm>
          <a:prstGeom prst="rect">
            <a:avLst/>
          </a:prstGeom>
        </p:spPr>
      </p:pic>
    </p:spTree>
    <p:extLst>
      <p:ext uri="{BB962C8B-B14F-4D97-AF65-F5344CB8AC3E}">
        <p14:creationId xmlns:p14="http://schemas.microsoft.com/office/powerpoint/2010/main" val="3389300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a:extLst>
              <a:ext uri="{FF2B5EF4-FFF2-40B4-BE49-F238E27FC236}">
                <a16:creationId xmlns:a16="http://schemas.microsoft.com/office/drawing/2014/main" id="{FF60FCF8-54C5-4679-8FF5-820B26D14095}"/>
              </a:ext>
            </a:extLst>
          </p:cNvPr>
          <p:cNvPicPr>
            <a:picLocks noChangeAspect="1"/>
          </p:cNvPicPr>
          <p:nvPr/>
        </p:nvPicPr>
        <p:blipFill rotWithShape="1">
          <a:blip r:embed="rId3">
            <a:extLst>
              <a:ext uri="{28A0092B-C50C-407E-A947-70E740481C1C}">
                <a14:useLocalDpi xmlns:a14="http://schemas.microsoft.com/office/drawing/2010/main" val="0"/>
              </a:ext>
            </a:extLst>
          </a:blip>
          <a:srcRect l="679" t="70751" r="2934" b="3084"/>
          <a:stretch/>
        </p:blipFill>
        <p:spPr>
          <a:xfrm>
            <a:off x="0" y="0"/>
            <a:ext cx="12192000" cy="1219200"/>
          </a:xfrm>
          <a:prstGeom prst="rect">
            <a:avLst/>
          </a:prstGeom>
        </p:spPr>
      </p:pic>
      <p:sp>
        <p:nvSpPr>
          <p:cNvPr id="31" name="Rectangle 30">
            <a:extLst>
              <a:ext uri="{FF2B5EF4-FFF2-40B4-BE49-F238E27FC236}">
                <a16:creationId xmlns:a16="http://schemas.microsoft.com/office/drawing/2014/main" id="{E0882295-2DAA-4FE9-A064-3FCDBBB18B20}"/>
              </a:ext>
            </a:extLst>
          </p:cNvPr>
          <p:cNvSpPr/>
          <p:nvPr/>
        </p:nvSpPr>
        <p:spPr>
          <a:xfrm>
            <a:off x="0" y="0"/>
            <a:ext cx="12192000" cy="1219200"/>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 Placeholder 2">
            <a:extLst>
              <a:ext uri="{FF2B5EF4-FFF2-40B4-BE49-F238E27FC236}">
                <a16:creationId xmlns:a16="http://schemas.microsoft.com/office/drawing/2014/main" id="{AE2FD9C5-3C90-4018-92EB-1250F330E898}"/>
              </a:ext>
            </a:extLst>
          </p:cNvPr>
          <p:cNvSpPr txBox="1">
            <a:spLocks/>
          </p:cNvSpPr>
          <p:nvPr/>
        </p:nvSpPr>
        <p:spPr>
          <a:xfrm>
            <a:off x="970594" y="-77236"/>
            <a:ext cx="10116554" cy="1436097"/>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4000" b="1" u="sng" dirty="0">
                <a:solidFill>
                  <a:schemeClr val="bg1"/>
                </a:solidFill>
                <a:effectLst>
                  <a:outerShdw blurRad="38100" dist="38100" dir="2700000" algn="tl">
                    <a:srgbClr val="000000">
                      <a:alpha val="43137"/>
                    </a:srgbClr>
                  </a:outerShdw>
                </a:effectLst>
                <a:latin typeface="Arial Rounded MT Bold" panose="020F0704030504030204" pitchFamily="34" charset="0"/>
                <a:cs typeface="Segoe UI" panose="020B0502040204020203" pitchFamily="34" charset="0"/>
              </a:rPr>
              <a:t>DASHBOARD</a:t>
            </a:r>
          </a:p>
        </p:txBody>
      </p:sp>
      <p:grpSp>
        <p:nvGrpSpPr>
          <p:cNvPr id="57" name="Group 56">
            <a:extLst>
              <a:ext uri="{FF2B5EF4-FFF2-40B4-BE49-F238E27FC236}">
                <a16:creationId xmlns:a16="http://schemas.microsoft.com/office/drawing/2014/main" id="{D1E79260-BAE2-407B-A44A-05F6C600FC54}"/>
              </a:ext>
            </a:extLst>
          </p:cNvPr>
          <p:cNvGrpSpPr/>
          <p:nvPr/>
        </p:nvGrpSpPr>
        <p:grpSpPr>
          <a:xfrm>
            <a:off x="203459" y="339956"/>
            <a:ext cx="563676" cy="539287"/>
            <a:chOff x="4127500" y="2909888"/>
            <a:chExt cx="330200" cy="315913"/>
          </a:xfrm>
        </p:grpSpPr>
        <p:sp>
          <p:nvSpPr>
            <p:cNvPr id="58" name="Oval 268">
              <a:extLst>
                <a:ext uri="{FF2B5EF4-FFF2-40B4-BE49-F238E27FC236}">
                  <a16:creationId xmlns:a16="http://schemas.microsoft.com/office/drawing/2014/main" id="{5DA6F40A-5DE8-44F2-A180-ADFFCAD58EA9}"/>
                </a:ext>
              </a:extLst>
            </p:cNvPr>
            <p:cNvSpPr>
              <a:spLocks noChangeArrowheads="1"/>
            </p:cNvSpPr>
            <p:nvPr/>
          </p:nvSpPr>
          <p:spPr bwMode="auto">
            <a:xfrm>
              <a:off x="4149725" y="3060701"/>
              <a:ext cx="76200" cy="74613"/>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59" name="Freeform 269">
              <a:extLst>
                <a:ext uri="{FF2B5EF4-FFF2-40B4-BE49-F238E27FC236}">
                  <a16:creationId xmlns:a16="http://schemas.microsoft.com/office/drawing/2014/main" id="{42F588E7-EA17-4F9A-A268-059FB4041245}"/>
                </a:ext>
              </a:extLst>
            </p:cNvPr>
            <p:cNvSpPr>
              <a:spLocks/>
            </p:cNvSpPr>
            <p:nvPr/>
          </p:nvSpPr>
          <p:spPr bwMode="auto">
            <a:xfrm>
              <a:off x="4127500" y="3135313"/>
              <a:ext cx="109538" cy="60325"/>
            </a:xfrm>
            <a:custGeom>
              <a:avLst/>
              <a:gdLst>
                <a:gd name="T0" fmla="*/ 22 w 29"/>
                <a:gd name="T1" fmla="*/ 16 h 16"/>
                <a:gd name="T2" fmla="*/ 0 w 29"/>
                <a:gd name="T3" fmla="*/ 16 h 16"/>
                <a:gd name="T4" fmla="*/ 16 w 29"/>
                <a:gd name="T5" fmla="*/ 0 h 16"/>
                <a:gd name="T6" fmla="*/ 29 w 29"/>
                <a:gd name="T7" fmla="*/ 7 h 16"/>
              </a:gdLst>
              <a:ahLst/>
              <a:cxnLst>
                <a:cxn ang="0">
                  <a:pos x="T0" y="T1"/>
                </a:cxn>
                <a:cxn ang="0">
                  <a:pos x="T2" y="T3"/>
                </a:cxn>
                <a:cxn ang="0">
                  <a:pos x="T4" y="T5"/>
                </a:cxn>
                <a:cxn ang="0">
                  <a:pos x="T6" y="T7"/>
                </a:cxn>
              </a:cxnLst>
              <a:rect l="0" t="0" r="r" b="b"/>
              <a:pathLst>
                <a:path w="29" h="16">
                  <a:moveTo>
                    <a:pt x="22" y="16"/>
                  </a:moveTo>
                  <a:cubicBezTo>
                    <a:pt x="0" y="16"/>
                    <a:pt x="0" y="16"/>
                    <a:pt x="0" y="16"/>
                  </a:cubicBezTo>
                  <a:cubicBezTo>
                    <a:pt x="0" y="7"/>
                    <a:pt x="7" y="0"/>
                    <a:pt x="16" y="0"/>
                  </a:cubicBezTo>
                  <a:cubicBezTo>
                    <a:pt x="21" y="0"/>
                    <a:pt x="26" y="3"/>
                    <a:pt x="29" y="7"/>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0" name="Oval 270">
              <a:extLst>
                <a:ext uri="{FF2B5EF4-FFF2-40B4-BE49-F238E27FC236}">
                  <a16:creationId xmlns:a16="http://schemas.microsoft.com/office/drawing/2014/main" id="{75746062-0CDC-4AA9-9BC5-02936ED3A2C2}"/>
                </a:ext>
              </a:extLst>
            </p:cNvPr>
            <p:cNvSpPr>
              <a:spLocks noChangeArrowheads="1"/>
            </p:cNvSpPr>
            <p:nvPr/>
          </p:nvSpPr>
          <p:spPr bwMode="auto">
            <a:xfrm>
              <a:off x="4360863" y="3060701"/>
              <a:ext cx="74613" cy="74613"/>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1" name="Freeform 271">
              <a:extLst>
                <a:ext uri="{FF2B5EF4-FFF2-40B4-BE49-F238E27FC236}">
                  <a16:creationId xmlns:a16="http://schemas.microsoft.com/office/drawing/2014/main" id="{F0707462-AF0A-4E25-AFC3-8A60D7F0267E}"/>
                </a:ext>
              </a:extLst>
            </p:cNvPr>
            <p:cNvSpPr>
              <a:spLocks/>
            </p:cNvSpPr>
            <p:nvPr/>
          </p:nvSpPr>
          <p:spPr bwMode="auto">
            <a:xfrm>
              <a:off x="4349750" y="3135313"/>
              <a:ext cx="107950" cy="60325"/>
            </a:xfrm>
            <a:custGeom>
              <a:avLst/>
              <a:gdLst>
                <a:gd name="T0" fmla="*/ 0 w 29"/>
                <a:gd name="T1" fmla="*/ 7 h 16"/>
                <a:gd name="T2" fmla="*/ 13 w 29"/>
                <a:gd name="T3" fmla="*/ 0 h 16"/>
                <a:gd name="T4" fmla="*/ 29 w 29"/>
                <a:gd name="T5" fmla="*/ 16 h 16"/>
                <a:gd name="T6" fmla="*/ 7 w 29"/>
                <a:gd name="T7" fmla="*/ 16 h 16"/>
              </a:gdLst>
              <a:ahLst/>
              <a:cxnLst>
                <a:cxn ang="0">
                  <a:pos x="T0" y="T1"/>
                </a:cxn>
                <a:cxn ang="0">
                  <a:pos x="T2" y="T3"/>
                </a:cxn>
                <a:cxn ang="0">
                  <a:pos x="T4" y="T5"/>
                </a:cxn>
                <a:cxn ang="0">
                  <a:pos x="T6" y="T7"/>
                </a:cxn>
              </a:cxnLst>
              <a:rect l="0" t="0" r="r" b="b"/>
              <a:pathLst>
                <a:path w="29" h="16">
                  <a:moveTo>
                    <a:pt x="0" y="7"/>
                  </a:moveTo>
                  <a:cubicBezTo>
                    <a:pt x="3" y="3"/>
                    <a:pt x="8" y="0"/>
                    <a:pt x="13" y="0"/>
                  </a:cubicBezTo>
                  <a:cubicBezTo>
                    <a:pt x="22" y="0"/>
                    <a:pt x="29" y="7"/>
                    <a:pt x="29" y="16"/>
                  </a:cubicBezTo>
                  <a:cubicBezTo>
                    <a:pt x="7" y="16"/>
                    <a:pt x="7" y="16"/>
                    <a:pt x="7" y="16"/>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2" name="Oval 272">
              <a:extLst>
                <a:ext uri="{FF2B5EF4-FFF2-40B4-BE49-F238E27FC236}">
                  <a16:creationId xmlns:a16="http://schemas.microsoft.com/office/drawing/2014/main" id="{B797717D-7F90-41D5-8C70-23D4635EC1D1}"/>
                </a:ext>
              </a:extLst>
            </p:cNvPr>
            <p:cNvSpPr>
              <a:spLocks noChangeArrowheads="1"/>
            </p:cNvSpPr>
            <p:nvPr/>
          </p:nvSpPr>
          <p:spPr bwMode="auto">
            <a:xfrm>
              <a:off x="4240213" y="3030538"/>
              <a:ext cx="104775" cy="109538"/>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3" name="Freeform 273">
              <a:extLst>
                <a:ext uri="{FF2B5EF4-FFF2-40B4-BE49-F238E27FC236}">
                  <a16:creationId xmlns:a16="http://schemas.microsoft.com/office/drawing/2014/main" id="{9A3DAE25-91FA-41B3-B485-F3F53BECD243}"/>
                </a:ext>
              </a:extLst>
            </p:cNvPr>
            <p:cNvSpPr>
              <a:spLocks/>
            </p:cNvSpPr>
            <p:nvPr/>
          </p:nvSpPr>
          <p:spPr bwMode="auto">
            <a:xfrm>
              <a:off x="4214813" y="2986088"/>
              <a:ext cx="157163" cy="36513"/>
            </a:xfrm>
            <a:custGeom>
              <a:avLst/>
              <a:gdLst>
                <a:gd name="T0" fmla="*/ 0 w 42"/>
                <a:gd name="T1" fmla="*/ 10 h 10"/>
                <a:gd name="T2" fmla="*/ 21 w 42"/>
                <a:gd name="T3" fmla="*/ 0 h 10"/>
                <a:gd name="T4" fmla="*/ 42 w 42"/>
                <a:gd name="T5" fmla="*/ 10 h 10"/>
              </a:gdLst>
              <a:ahLst/>
              <a:cxnLst>
                <a:cxn ang="0">
                  <a:pos x="T0" y="T1"/>
                </a:cxn>
                <a:cxn ang="0">
                  <a:pos x="T2" y="T3"/>
                </a:cxn>
                <a:cxn ang="0">
                  <a:pos x="T4" y="T5"/>
                </a:cxn>
              </a:cxnLst>
              <a:rect l="0" t="0" r="r" b="b"/>
              <a:pathLst>
                <a:path w="42" h="10">
                  <a:moveTo>
                    <a:pt x="0" y="10"/>
                  </a:moveTo>
                  <a:cubicBezTo>
                    <a:pt x="5" y="4"/>
                    <a:pt x="13" y="0"/>
                    <a:pt x="21" y="0"/>
                  </a:cubicBezTo>
                  <a:cubicBezTo>
                    <a:pt x="29" y="0"/>
                    <a:pt x="37" y="4"/>
                    <a:pt x="42" y="10"/>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4" name="Freeform 274">
              <a:extLst>
                <a:ext uri="{FF2B5EF4-FFF2-40B4-BE49-F238E27FC236}">
                  <a16:creationId xmlns:a16="http://schemas.microsoft.com/office/drawing/2014/main" id="{3844692F-F89A-4858-BCDE-9B7679ACB196}"/>
                </a:ext>
              </a:extLst>
            </p:cNvPr>
            <p:cNvSpPr>
              <a:spLocks/>
            </p:cNvSpPr>
            <p:nvPr/>
          </p:nvSpPr>
          <p:spPr bwMode="auto">
            <a:xfrm>
              <a:off x="4187825" y="2947988"/>
              <a:ext cx="211138" cy="49213"/>
            </a:xfrm>
            <a:custGeom>
              <a:avLst/>
              <a:gdLst>
                <a:gd name="T0" fmla="*/ 0 w 56"/>
                <a:gd name="T1" fmla="*/ 13 h 13"/>
                <a:gd name="T2" fmla="*/ 28 w 56"/>
                <a:gd name="T3" fmla="*/ 0 h 13"/>
                <a:gd name="T4" fmla="*/ 56 w 56"/>
                <a:gd name="T5" fmla="*/ 13 h 13"/>
              </a:gdLst>
              <a:ahLst/>
              <a:cxnLst>
                <a:cxn ang="0">
                  <a:pos x="T0" y="T1"/>
                </a:cxn>
                <a:cxn ang="0">
                  <a:pos x="T2" y="T3"/>
                </a:cxn>
                <a:cxn ang="0">
                  <a:pos x="T4" y="T5"/>
                </a:cxn>
              </a:cxnLst>
              <a:rect l="0" t="0" r="r" b="b"/>
              <a:pathLst>
                <a:path w="56" h="13">
                  <a:moveTo>
                    <a:pt x="0" y="13"/>
                  </a:moveTo>
                  <a:cubicBezTo>
                    <a:pt x="7" y="5"/>
                    <a:pt x="17" y="0"/>
                    <a:pt x="28" y="0"/>
                  </a:cubicBezTo>
                  <a:cubicBezTo>
                    <a:pt x="39" y="0"/>
                    <a:pt x="49" y="5"/>
                    <a:pt x="56" y="13"/>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5" name="Freeform 275">
              <a:extLst>
                <a:ext uri="{FF2B5EF4-FFF2-40B4-BE49-F238E27FC236}">
                  <a16:creationId xmlns:a16="http://schemas.microsoft.com/office/drawing/2014/main" id="{53B8789A-5C65-450F-83F6-E74200303250}"/>
                </a:ext>
              </a:extLst>
            </p:cNvPr>
            <p:cNvSpPr>
              <a:spLocks/>
            </p:cNvSpPr>
            <p:nvPr/>
          </p:nvSpPr>
          <p:spPr bwMode="auto">
            <a:xfrm>
              <a:off x="4157663" y="2909888"/>
              <a:ext cx="269875" cy="63500"/>
            </a:xfrm>
            <a:custGeom>
              <a:avLst/>
              <a:gdLst>
                <a:gd name="T0" fmla="*/ 0 w 72"/>
                <a:gd name="T1" fmla="*/ 17 h 17"/>
                <a:gd name="T2" fmla="*/ 36 w 72"/>
                <a:gd name="T3" fmla="*/ 0 h 17"/>
                <a:gd name="T4" fmla="*/ 72 w 72"/>
                <a:gd name="T5" fmla="*/ 17 h 17"/>
              </a:gdLst>
              <a:ahLst/>
              <a:cxnLst>
                <a:cxn ang="0">
                  <a:pos x="T0" y="T1"/>
                </a:cxn>
                <a:cxn ang="0">
                  <a:pos x="T2" y="T3"/>
                </a:cxn>
                <a:cxn ang="0">
                  <a:pos x="T4" y="T5"/>
                </a:cxn>
              </a:cxnLst>
              <a:rect l="0" t="0" r="r" b="b"/>
              <a:pathLst>
                <a:path w="72" h="17">
                  <a:moveTo>
                    <a:pt x="0" y="17"/>
                  </a:moveTo>
                  <a:cubicBezTo>
                    <a:pt x="8" y="7"/>
                    <a:pt x="21" y="0"/>
                    <a:pt x="36" y="0"/>
                  </a:cubicBezTo>
                  <a:cubicBezTo>
                    <a:pt x="51" y="0"/>
                    <a:pt x="64" y="7"/>
                    <a:pt x="72" y="17"/>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6" name="Freeform 276">
              <a:extLst>
                <a:ext uri="{FF2B5EF4-FFF2-40B4-BE49-F238E27FC236}">
                  <a16:creationId xmlns:a16="http://schemas.microsoft.com/office/drawing/2014/main" id="{203CDC39-933E-41F4-8E66-41A613DAC9B4}"/>
                </a:ext>
              </a:extLst>
            </p:cNvPr>
            <p:cNvSpPr>
              <a:spLocks/>
            </p:cNvSpPr>
            <p:nvPr/>
          </p:nvSpPr>
          <p:spPr bwMode="auto">
            <a:xfrm>
              <a:off x="4206875" y="3140076"/>
              <a:ext cx="173038" cy="85725"/>
            </a:xfrm>
            <a:custGeom>
              <a:avLst/>
              <a:gdLst>
                <a:gd name="T0" fmla="*/ 46 w 46"/>
                <a:gd name="T1" fmla="*/ 23 h 23"/>
                <a:gd name="T2" fmla="*/ 0 w 46"/>
                <a:gd name="T3" fmla="*/ 23 h 23"/>
                <a:gd name="T4" fmla="*/ 23 w 46"/>
                <a:gd name="T5" fmla="*/ 0 h 23"/>
                <a:gd name="T6" fmla="*/ 46 w 46"/>
                <a:gd name="T7" fmla="*/ 23 h 23"/>
              </a:gdLst>
              <a:ahLst/>
              <a:cxnLst>
                <a:cxn ang="0">
                  <a:pos x="T0" y="T1"/>
                </a:cxn>
                <a:cxn ang="0">
                  <a:pos x="T2" y="T3"/>
                </a:cxn>
                <a:cxn ang="0">
                  <a:pos x="T4" y="T5"/>
                </a:cxn>
                <a:cxn ang="0">
                  <a:pos x="T6" y="T7"/>
                </a:cxn>
              </a:cxnLst>
              <a:rect l="0" t="0" r="r" b="b"/>
              <a:pathLst>
                <a:path w="46" h="23">
                  <a:moveTo>
                    <a:pt x="46" y="23"/>
                  </a:moveTo>
                  <a:cubicBezTo>
                    <a:pt x="0" y="23"/>
                    <a:pt x="0" y="23"/>
                    <a:pt x="0" y="23"/>
                  </a:cubicBezTo>
                  <a:cubicBezTo>
                    <a:pt x="0" y="10"/>
                    <a:pt x="10" y="0"/>
                    <a:pt x="23" y="0"/>
                  </a:cubicBezTo>
                  <a:cubicBezTo>
                    <a:pt x="36" y="0"/>
                    <a:pt x="46" y="10"/>
                    <a:pt x="46" y="23"/>
                  </a:cubicBezTo>
                  <a:close/>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sp>
        <p:nvSpPr>
          <p:cNvPr id="71" name="Oval 70">
            <a:extLst>
              <a:ext uri="{FF2B5EF4-FFF2-40B4-BE49-F238E27FC236}">
                <a16:creationId xmlns:a16="http://schemas.microsoft.com/office/drawing/2014/main" id="{71A54B34-7517-4E3E-B92E-F25BB1658E0D}"/>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2" name="Slide Number Placeholder 3">
            <a:extLst>
              <a:ext uri="{FF2B5EF4-FFF2-40B4-BE49-F238E27FC236}">
                <a16:creationId xmlns:a16="http://schemas.microsoft.com/office/drawing/2014/main" id="{9F36B33E-3DB9-4957-91F0-FD2BB0A9B8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4</a:t>
            </a:fld>
            <a:endParaRPr lang="en-ID" sz="1050" dirty="0">
              <a:solidFill>
                <a:schemeClr val="bg1"/>
              </a:solidFill>
            </a:endParaRPr>
          </a:p>
        </p:txBody>
      </p:sp>
      <p:sp>
        <p:nvSpPr>
          <p:cNvPr id="74" name="Freeform: Shape 73">
            <a:extLst>
              <a:ext uri="{FF2B5EF4-FFF2-40B4-BE49-F238E27FC236}">
                <a16:creationId xmlns:a16="http://schemas.microsoft.com/office/drawing/2014/main" id="{2F3922EA-F0E7-4848-B7A0-8F5A1BBC844D}"/>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pic>
        <p:nvPicPr>
          <p:cNvPr id="5" name="Picture 4">
            <a:extLst>
              <a:ext uri="{FF2B5EF4-FFF2-40B4-BE49-F238E27FC236}">
                <a16:creationId xmlns:a16="http://schemas.microsoft.com/office/drawing/2014/main" id="{DF67F0BE-BE88-5FBC-7E62-6B60BBF7A9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4949" y="1296436"/>
            <a:ext cx="11724098" cy="5472226"/>
          </a:xfrm>
          <a:prstGeom prst="rect">
            <a:avLst/>
          </a:prstGeom>
        </p:spPr>
      </p:pic>
    </p:spTree>
    <p:extLst>
      <p:ext uri="{BB962C8B-B14F-4D97-AF65-F5344CB8AC3E}">
        <p14:creationId xmlns:p14="http://schemas.microsoft.com/office/powerpoint/2010/main" val="2746703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a:extLst>
              <a:ext uri="{FF2B5EF4-FFF2-40B4-BE49-F238E27FC236}">
                <a16:creationId xmlns:a16="http://schemas.microsoft.com/office/drawing/2014/main" id="{FF60FCF8-54C5-4679-8FF5-820B26D14095}"/>
              </a:ext>
            </a:extLst>
          </p:cNvPr>
          <p:cNvPicPr>
            <a:picLocks noChangeAspect="1"/>
          </p:cNvPicPr>
          <p:nvPr/>
        </p:nvPicPr>
        <p:blipFill rotWithShape="1">
          <a:blip r:embed="rId3">
            <a:extLst>
              <a:ext uri="{28A0092B-C50C-407E-A947-70E740481C1C}">
                <a14:useLocalDpi xmlns:a14="http://schemas.microsoft.com/office/drawing/2010/main" val="0"/>
              </a:ext>
            </a:extLst>
          </a:blip>
          <a:srcRect l="679" t="70751" r="2934" b="3084"/>
          <a:stretch/>
        </p:blipFill>
        <p:spPr>
          <a:xfrm>
            <a:off x="0" y="0"/>
            <a:ext cx="12192000" cy="1303306"/>
          </a:xfrm>
          <a:prstGeom prst="rect">
            <a:avLst/>
          </a:prstGeom>
        </p:spPr>
      </p:pic>
      <p:sp>
        <p:nvSpPr>
          <p:cNvPr id="31" name="Rectangle 30">
            <a:extLst>
              <a:ext uri="{FF2B5EF4-FFF2-40B4-BE49-F238E27FC236}">
                <a16:creationId xmlns:a16="http://schemas.microsoft.com/office/drawing/2014/main" id="{E0882295-2DAA-4FE9-A064-3FCDBBB18B20}"/>
              </a:ext>
            </a:extLst>
          </p:cNvPr>
          <p:cNvSpPr/>
          <p:nvPr/>
        </p:nvSpPr>
        <p:spPr>
          <a:xfrm>
            <a:off x="0" y="-26117"/>
            <a:ext cx="12192000" cy="1299614"/>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 Placeholder 2">
            <a:extLst>
              <a:ext uri="{FF2B5EF4-FFF2-40B4-BE49-F238E27FC236}">
                <a16:creationId xmlns:a16="http://schemas.microsoft.com/office/drawing/2014/main" id="{AE2FD9C5-3C90-4018-92EB-1250F330E898}"/>
              </a:ext>
            </a:extLst>
          </p:cNvPr>
          <p:cNvSpPr txBox="1">
            <a:spLocks/>
          </p:cNvSpPr>
          <p:nvPr/>
        </p:nvSpPr>
        <p:spPr>
          <a:xfrm>
            <a:off x="951078" y="-162600"/>
            <a:ext cx="10116554" cy="1436097"/>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4000" b="1" u="sng" dirty="0">
                <a:solidFill>
                  <a:schemeClr val="bg1"/>
                </a:solidFill>
                <a:effectLst>
                  <a:outerShdw blurRad="38100" dist="38100" dir="2700000" algn="tl">
                    <a:srgbClr val="000000">
                      <a:alpha val="43137"/>
                    </a:srgbClr>
                  </a:outerShdw>
                </a:effectLst>
                <a:latin typeface="Arial Rounded MT Bold" panose="020F0704030504030204" pitchFamily="34" charset="0"/>
                <a:cs typeface="Segoe UI" panose="020B0502040204020203" pitchFamily="34" charset="0"/>
              </a:rPr>
              <a:t>INSIGHTS</a:t>
            </a:r>
          </a:p>
        </p:txBody>
      </p:sp>
      <p:grpSp>
        <p:nvGrpSpPr>
          <p:cNvPr id="57" name="Group 56">
            <a:extLst>
              <a:ext uri="{FF2B5EF4-FFF2-40B4-BE49-F238E27FC236}">
                <a16:creationId xmlns:a16="http://schemas.microsoft.com/office/drawing/2014/main" id="{D1E79260-BAE2-407B-A44A-05F6C600FC54}"/>
              </a:ext>
            </a:extLst>
          </p:cNvPr>
          <p:cNvGrpSpPr/>
          <p:nvPr/>
        </p:nvGrpSpPr>
        <p:grpSpPr>
          <a:xfrm>
            <a:off x="193701" y="285804"/>
            <a:ext cx="563676" cy="539287"/>
            <a:chOff x="4127500" y="2909888"/>
            <a:chExt cx="330200" cy="315913"/>
          </a:xfrm>
        </p:grpSpPr>
        <p:sp>
          <p:nvSpPr>
            <p:cNvPr id="58" name="Oval 268">
              <a:extLst>
                <a:ext uri="{FF2B5EF4-FFF2-40B4-BE49-F238E27FC236}">
                  <a16:creationId xmlns:a16="http://schemas.microsoft.com/office/drawing/2014/main" id="{5DA6F40A-5DE8-44F2-A180-ADFFCAD58EA9}"/>
                </a:ext>
              </a:extLst>
            </p:cNvPr>
            <p:cNvSpPr>
              <a:spLocks noChangeArrowheads="1"/>
            </p:cNvSpPr>
            <p:nvPr/>
          </p:nvSpPr>
          <p:spPr bwMode="auto">
            <a:xfrm>
              <a:off x="4149725" y="3060701"/>
              <a:ext cx="76200" cy="74613"/>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59" name="Freeform 269">
              <a:extLst>
                <a:ext uri="{FF2B5EF4-FFF2-40B4-BE49-F238E27FC236}">
                  <a16:creationId xmlns:a16="http://schemas.microsoft.com/office/drawing/2014/main" id="{42F588E7-EA17-4F9A-A268-059FB4041245}"/>
                </a:ext>
              </a:extLst>
            </p:cNvPr>
            <p:cNvSpPr>
              <a:spLocks/>
            </p:cNvSpPr>
            <p:nvPr/>
          </p:nvSpPr>
          <p:spPr bwMode="auto">
            <a:xfrm>
              <a:off x="4127500" y="3135313"/>
              <a:ext cx="109538" cy="60325"/>
            </a:xfrm>
            <a:custGeom>
              <a:avLst/>
              <a:gdLst>
                <a:gd name="T0" fmla="*/ 22 w 29"/>
                <a:gd name="T1" fmla="*/ 16 h 16"/>
                <a:gd name="T2" fmla="*/ 0 w 29"/>
                <a:gd name="T3" fmla="*/ 16 h 16"/>
                <a:gd name="T4" fmla="*/ 16 w 29"/>
                <a:gd name="T5" fmla="*/ 0 h 16"/>
                <a:gd name="T6" fmla="*/ 29 w 29"/>
                <a:gd name="T7" fmla="*/ 7 h 16"/>
              </a:gdLst>
              <a:ahLst/>
              <a:cxnLst>
                <a:cxn ang="0">
                  <a:pos x="T0" y="T1"/>
                </a:cxn>
                <a:cxn ang="0">
                  <a:pos x="T2" y="T3"/>
                </a:cxn>
                <a:cxn ang="0">
                  <a:pos x="T4" y="T5"/>
                </a:cxn>
                <a:cxn ang="0">
                  <a:pos x="T6" y="T7"/>
                </a:cxn>
              </a:cxnLst>
              <a:rect l="0" t="0" r="r" b="b"/>
              <a:pathLst>
                <a:path w="29" h="16">
                  <a:moveTo>
                    <a:pt x="22" y="16"/>
                  </a:moveTo>
                  <a:cubicBezTo>
                    <a:pt x="0" y="16"/>
                    <a:pt x="0" y="16"/>
                    <a:pt x="0" y="16"/>
                  </a:cubicBezTo>
                  <a:cubicBezTo>
                    <a:pt x="0" y="7"/>
                    <a:pt x="7" y="0"/>
                    <a:pt x="16" y="0"/>
                  </a:cubicBezTo>
                  <a:cubicBezTo>
                    <a:pt x="21" y="0"/>
                    <a:pt x="26" y="3"/>
                    <a:pt x="29" y="7"/>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0" name="Oval 270">
              <a:extLst>
                <a:ext uri="{FF2B5EF4-FFF2-40B4-BE49-F238E27FC236}">
                  <a16:creationId xmlns:a16="http://schemas.microsoft.com/office/drawing/2014/main" id="{75746062-0CDC-4AA9-9BC5-02936ED3A2C2}"/>
                </a:ext>
              </a:extLst>
            </p:cNvPr>
            <p:cNvSpPr>
              <a:spLocks noChangeArrowheads="1"/>
            </p:cNvSpPr>
            <p:nvPr/>
          </p:nvSpPr>
          <p:spPr bwMode="auto">
            <a:xfrm>
              <a:off x="4360863" y="3060701"/>
              <a:ext cx="74613" cy="74613"/>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1" name="Freeform 271">
              <a:extLst>
                <a:ext uri="{FF2B5EF4-FFF2-40B4-BE49-F238E27FC236}">
                  <a16:creationId xmlns:a16="http://schemas.microsoft.com/office/drawing/2014/main" id="{F0707462-AF0A-4E25-AFC3-8A60D7F0267E}"/>
                </a:ext>
              </a:extLst>
            </p:cNvPr>
            <p:cNvSpPr>
              <a:spLocks/>
            </p:cNvSpPr>
            <p:nvPr/>
          </p:nvSpPr>
          <p:spPr bwMode="auto">
            <a:xfrm>
              <a:off x="4349750" y="3135313"/>
              <a:ext cx="107950" cy="60325"/>
            </a:xfrm>
            <a:custGeom>
              <a:avLst/>
              <a:gdLst>
                <a:gd name="T0" fmla="*/ 0 w 29"/>
                <a:gd name="T1" fmla="*/ 7 h 16"/>
                <a:gd name="T2" fmla="*/ 13 w 29"/>
                <a:gd name="T3" fmla="*/ 0 h 16"/>
                <a:gd name="T4" fmla="*/ 29 w 29"/>
                <a:gd name="T5" fmla="*/ 16 h 16"/>
                <a:gd name="T6" fmla="*/ 7 w 29"/>
                <a:gd name="T7" fmla="*/ 16 h 16"/>
              </a:gdLst>
              <a:ahLst/>
              <a:cxnLst>
                <a:cxn ang="0">
                  <a:pos x="T0" y="T1"/>
                </a:cxn>
                <a:cxn ang="0">
                  <a:pos x="T2" y="T3"/>
                </a:cxn>
                <a:cxn ang="0">
                  <a:pos x="T4" y="T5"/>
                </a:cxn>
                <a:cxn ang="0">
                  <a:pos x="T6" y="T7"/>
                </a:cxn>
              </a:cxnLst>
              <a:rect l="0" t="0" r="r" b="b"/>
              <a:pathLst>
                <a:path w="29" h="16">
                  <a:moveTo>
                    <a:pt x="0" y="7"/>
                  </a:moveTo>
                  <a:cubicBezTo>
                    <a:pt x="3" y="3"/>
                    <a:pt x="8" y="0"/>
                    <a:pt x="13" y="0"/>
                  </a:cubicBezTo>
                  <a:cubicBezTo>
                    <a:pt x="22" y="0"/>
                    <a:pt x="29" y="7"/>
                    <a:pt x="29" y="16"/>
                  </a:cubicBezTo>
                  <a:cubicBezTo>
                    <a:pt x="7" y="16"/>
                    <a:pt x="7" y="16"/>
                    <a:pt x="7" y="16"/>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2" name="Oval 272">
              <a:extLst>
                <a:ext uri="{FF2B5EF4-FFF2-40B4-BE49-F238E27FC236}">
                  <a16:creationId xmlns:a16="http://schemas.microsoft.com/office/drawing/2014/main" id="{B797717D-7F90-41D5-8C70-23D4635EC1D1}"/>
                </a:ext>
              </a:extLst>
            </p:cNvPr>
            <p:cNvSpPr>
              <a:spLocks noChangeArrowheads="1"/>
            </p:cNvSpPr>
            <p:nvPr/>
          </p:nvSpPr>
          <p:spPr bwMode="auto">
            <a:xfrm>
              <a:off x="4240213" y="3030538"/>
              <a:ext cx="104775" cy="109538"/>
            </a:xfrm>
            <a:prstGeom prst="ellipse">
              <a:avLst/>
            </a:pr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3" name="Freeform 273">
              <a:extLst>
                <a:ext uri="{FF2B5EF4-FFF2-40B4-BE49-F238E27FC236}">
                  <a16:creationId xmlns:a16="http://schemas.microsoft.com/office/drawing/2014/main" id="{9A3DAE25-91FA-41B3-B485-F3F53BECD243}"/>
                </a:ext>
              </a:extLst>
            </p:cNvPr>
            <p:cNvSpPr>
              <a:spLocks/>
            </p:cNvSpPr>
            <p:nvPr/>
          </p:nvSpPr>
          <p:spPr bwMode="auto">
            <a:xfrm>
              <a:off x="4214813" y="2986088"/>
              <a:ext cx="157163" cy="36513"/>
            </a:xfrm>
            <a:custGeom>
              <a:avLst/>
              <a:gdLst>
                <a:gd name="T0" fmla="*/ 0 w 42"/>
                <a:gd name="T1" fmla="*/ 10 h 10"/>
                <a:gd name="T2" fmla="*/ 21 w 42"/>
                <a:gd name="T3" fmla="*/ 0 h 10"/>
                <a:gd name="T4" fmla="*/ 42 w 42"/>
                <a:gd name="T5" fmla="*/ 10 h 10"/>
              </a:gdLst>
              <a:ahLst/>
              <a:cxnLst>
                <a:cxn ang="0">
                  <a:pos x="T0" y="T1"/>
                </a:cxn>
                <a:cxn ang="0">
                  <a:pos x="T2" y="T3"/>
                </a:cxn>
                <a:cxn ang="0">
                  <a:pos x="T4" y="T5"/>
                </a:cxn>
              </a:cxnLst>
              <a:rect l="0" t="0" r="r" b="b"/>
              <a:pathLst>
                <a:path w="42" h="10">
                  <a:moveTo>
                    <a:pt x="0" y="10"/>
                  </a:moveTo>
                  <a:cubicBezTo>
                    <a:pt x="5" y="4"/>
                    <a:pt x="13" y="0"/>
                    <a:pt x="21" y="0"/>
                  </a:cubicBezTo>
                  <a:cubicBezTo>
                    <a:pt x="29" y="0"/>
                    <a:pt x="37" y="4"/>
                    <a:pt x="42" y="10"/>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4" name="Freeform 274">
              <a:extLst>
                <a:ext uri="{FF2B5EF4-FFF2-40B4-BE49-F238E27FC236}">
                  <a16:creationId xmlns:a16="http://schemas.microsoft.com/office/drawing/2014/main" id="{3844692F-F89A-4858-BCDE-9B7679ACB196}"/>
                </a:ext>
              </a:extLst>
            </p:cNvPr>
            <p:cNvSpPr>
              <a:spLocks/>
            </p:cNvSpPr>
            <p:nvPr/>
          </p:nvSpPr>
          <p:spPr bwMode="auto">
            <a:xfrm>
              <a:off x="4187825" y="2947988"/>
              <a:ext cx="211138" cy="49213"/>
            </a:xfrm>
            <a:custGeom>
              <a:avLst/>
              <a:gdLst>
                <a:gd name="T0" fmla="*/ 0 w 56"/>
                <a:gd name="T1" fmla="*/ 13 h 13"/>
                <a:gd name="T2" fmla="*/ 28 w 56"/>
                <a:gd name="T3" fmla="*/ 0 h 13"/>
                <a:gd name="T4" fmla="*/ 56 w 56"/>
                <a:gd name="T5" fmla="*/ 13 h 13"/>
              </a:gdLst>
              <a:ahLst/>
              <a:cxnLst>
                <a:cxn ang="0">
                  <a:pos x="T0" y="T1"/>
                </a:cxn>
                <a:cxn ang="0">
                  <a:pos x="T2" y="T3"/>
                </a:cxn>
                <a:cxn ang="0">
                  <a:pos x="T4" y="T5"/>
                </a:cxn>
              </a:cxnLst>
              <a:rect l="0" t="0" r="r" b="b"/>
              <a:pathLst>
                <a:path w="56" h="13">
                  <a:moveTo>
                    <a:pt x="0" y="13"/>
                  </a:moveTo>
                  <a:cubicBezTo>
                    <a:pt x="7" y="5"/>
                    <a:pt x="17" y="0"/>
                    <a:pt x="28" y="0"/>
                  </a:cubicBezTo>
                  <a:cubicBezTo>
                    <a:pt x="39" y="0"/>
                    <a:pt x="49" y="5"/>
                    <a:pt x="56" y="13"/>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5" name="Freeform 275">
              <a:extLst>
                <a:ext uri="{FF2B5EF4-FFF2-40B4-BE49-F238E27FC236}">
                  <a16:creationId xmlns:a16="http://schemas.microsoft.com/office/drawing/2014/main" id="{53B8789A-5C65-450F-83F6-E74200303250}"/>
                </a:ext>
              </a:extLst>
            </p:cNvPr>
            <p:cNvSpPr>
              <a:spLocks/>
            </p:cNvSpPr>
            <p:nvPr/>
          </p:nvSpPr>
          <p:spPr bwMode="auto">
            <a:xfrm>
              <a:off x="4157663" y="2909888"/>
              <a:ext cx="269875" cy="63500"/>
            </a:xfrm>
            <a:custGeom>
              <a:avLst/>
              <a:gdLst>
                <a:gd name="T0" fmla="*/ 0 w 72"/>
                <a:gd name="T1" fmla="*/ 17 h 17"/>
                <a:gd name="T2" fmla="*/ 36 w 72"/>
                <a:gd name="T3" fmla="*/ 0 h 17"/>
                <a:gd name="T4" fmla="*/ 72 w 72"/>
                <a:gd name="T5" fmla="*/ 17 h 17"/>
              </a:gdLst>
              <a:ahLst/>
              <a:cxnLst>
                <a:cxn ang="0">
                  <a:pos x="T0" y="T1"/>
                </a:cxn>
                <a:cxn ang="0">
                  <a:pos x="T2" y="T3"/>
                </a:cxn>
                <a:cxn ang="0">
                  <a:pos x="T4" y="T5"/>
                </a:cxn>
              </a:cxnLst>
              <a:rect l="0" t="0" r="r" b="b"/>
              <a:pathLst>
                <a:path w="72" h="17">
                  <a:moveTo>
                    <a:pt x="0" y="17"/>
                  </a:moveTo>
                  <a:cubicBezTo>
                    <a:pt x="8" y="7"/>
                    <a:pt x="21" y="0"/>
                    <a:pt x="36" y="0"/>
                  </a:cubicBezTo>
                  <a:cubicBezTo>
                    <a:pt x="51" y="0"/>
                    <a:pt x="64" y="7"/>
                    <a:pt x="72" y="17"/>
                  </a:cubicBezTo>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6" name="Freeform 276">
              <a:extLst>
                <a:ext uri="{FF2B5EF4-FFF2-40B4-BE49-F238E27FC236}">
                  <a16:creationId xmlns:a16="http://schemas.microsoft.com/office/drawing/2014/main" id="{203CDC39-933E-41F4-8E66-41A613DAC9B4}"/>
                </a:ext>
              </a:extLst>
            </p:cNvPr>
            <p:cNvSpPr>
              <a:spLocks/>
            </p:cNvSpPr>
            <p:nvPr/>
          </p:nvSpPr>
          <p:spPr bwMode="auto">
            <a:xfrm>
              <a:off x="4206875" y="3140076"/>
              <a:ext cx="173038" cy="85725"/>
            </a:xfrm>
            <a:custGeom>
              <a:avLst/>
              <a:gdLst>
                <a:gd name="T0" fmla="*/ 46 w 46"/>
                <a:gd name="T1" fmla="*/ 23 h 23"/>
                <a:gd name="T2" fmla="*/ 0 w 46"/>
                <a:gd name="T3" fmla="*/ 23 h 23"/>
                <a:gd name="T4" fmla="*/ 23 w 46"/>
                <a:gd name="T5" fmla="*/ 0 h 23"/>
                <a:gd name="T6" fmla="*/ 46 w 46"/>
                <a:gd name="T7" fmla="*/ 23 h 23"/>
              </a:gdLst>
              <a:ahLst/>
              <a:cxnLst>
                <a:cxn ang="0">
                  <a:pos x="T0" y="T1"/>
                </a:cxn>
                <a:cxn ang="0">
                  <a:pos x="T2" y="T3"/>
                </a:cxn>
                <a:cxn ang="0">
                  <a:pos x="T4" y="T5"/>
                </a:cxn>
                <a:cxn ang="0">
                  <a:pos x="T6" y="T7"/>
                </a:cxn>
              </a:cxnLst>
              <a:rect l="0" t="0" r="r" b="b"/>
              <a:pathLst>
                <a:path w="46" h="23">
                  <a:moveTo>
                    <a:pt x="46" y="23"/>
                  </a:moveTo>
                  <a:cubicBezTo>
                    <a:pt x="0" y="23"/>
                    <a:pt x="0" y="23"/>
                    <a:pt x="0" y="23"/>
                  </a:cubicBezTo>
                  <a:cubicBezTo>
                    <a:pt x="0" y="10"/>
                    <a:pt x="10" y="0"/>
                    <a:pt x="23" y="0"/>
                  </a:cubicBezTo>
                  <a:cubicBezTo>
                    <a:pt x="36" y="0"/>
                    <a:pt x="46" y="10"/>
                    <a:pt x="46" y="23"/>
                  </a:cubicBezTo>
                  <a:close/>
                </a:path>
              </a:pathLst>
            </a:custGeom>
            <a:noFill/>
            <a:ln w="14288" cap="rnd">
              <a:solidFill>
                <a:srgbClr val="FE99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sp>
        <p:nvSpPr>
          <p:cNvPr id="71" name="Oval 70">
            <a:extLst>
              <a:ext uri="{FF2B5EF4-FFF2-40B4-BE49-F238E27FC236}">
                <a16:creationId xmlns:a16="http://schemas.microsoft.com/office/drawing/2014/main" id="{71A54B34-7517-4E3E-B92E-F25BB1658E0D}"/>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2" name="Slide Number Placeholder 3">
            <a:extLst>
              <a:ext uri="{FF2B5EF4-FFF2-40B4-BE49-F238E27FC236}">
                <a16:creationId xmlns:a16="http://schemas.microsoft.com/office/drawing/2014/main" id="{9F36B33E-3DB9-4957-91F0-FD2BB0A9B8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5</a:t>
            </a:fld>
            <a:endParaRPr lang="en-ID" sz="1050" dirty="0">
              <a:solidFill>
                <a:schemeClr val="bg1"/>
              </a:solidFill>
            </a:endParaRPr>
          </a:p>
        </p:txBody>
      </p:sp>
      <p:sp>
        <p:nvSpPr>
          <p:cNvPr id="74" name="Freeform: Shape 73">
            <a:extLst>
              <a:ext uri="{FF2B5EF4-FFF2-40B4-BE49-F238E27FC236}">
                <a16:creationId xmlns:a16="http://schemas.microsoft.com/office/drawing/2014/main" id="{2F3922EA-F0E7-4848-B7A0-8F5A1BBC844D}"/>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Text Placeholder 2">
            <a:extLst>
              <a:ext uri="{FF2B5EF4-FFF2-40B4-BE49-F238E27FC236}">
                <a16:creationId xmlns:a16="http://schemas.microsoft.com/office/drawing/2014/main" id="{EC1A6DE1-2CB9-0F1F-50A5-0EAD2A0DB6CE}"/>
              </a:ext>
            </a:extLst>
          </p:cNvPr>
          <p:cNvSpPr txBox="1">
            <a:spLocks/>
          </p:cNvSpPr>
          <p:nvPr/>
        </p:nvSpPr>
        <p:spPr>
          <a:xfrm>
            <a:off x="-1" y="1213877"/>
            <a:ext cx="12076387" cy="5704860"/>
          </a:xfrm>
          <a:prstGeom prst="rect">
            <a:avLst/>
          </a:prstGeom>
        </p:spPr>
        <p:txBody>
          <a:bodyPr vert="horz" wrap="square" lIns="0" tIns="0" rIns="0" bIns="0" rtlCol="0" anchor="t"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61344" lvl="1" indent="-280672" algn="just">
              <a:lnSpc>
                <a:spcPts val="3640"/>
              </a:lnSpc>
              <a:buFont typeface="Arial"/>
              <a:buChar char="•"/>
            </a:pPr>
            <a:r>
              <a:rPr lang="en-US" sz="1800" b="1" u="sng" dirty="0">
                <a:solidFill>
                  <a:srgbClr val="000000"/>
                </a:solidFill>
                <a:latin typeface="Calibri" panose="020F0502020204030204" pitchFamily="34" charset="0"/>
                <a:ea typeface="Calibri" panose="020F0502020204030204" pitchFamily="34" charset="0"/>
                <a:cs typeface="Calibri" panose="020F0502020204030204" pitchFamily="34" charset="0"/>
              </a:rPr>
              <a:t>Top 5 Gross Profit Margin Categories</a:t>
            </a:r>
            <a:r>
              <a:rPr lang="en-US" sz="1600" dirty="0">
                <a:solidFill>
                  <a:srgbClr val="000000"/>
                </a:solidFill>
                <a:latin typeface="Calibri" panose="020F0502020204030204" pitchFamily="34" charset="0"/>
                <a:ea typeface="Calibri" panose="020F0502020204030204" pitchFamily="34" charset="0"/>
                <a:cs typeface="Calibri" panose="020F0502020204030204" pitchFamily="34" charset="0"/>
              </a:rPr>
              <a:t>: Cosmetics, Households, Office Supplies, Clothes, and Baby Food are the top-performing categories in terms of gross profit margin.</a:t>
            </a:r>
          </a:p>
          <a:p>
            <a:pPr marL="561344" lvl="1" indent="-280672" algn="just">
              <a:lnSpc>
                <a:spcPts val="3640"/>
              </a:lnSpc>
              <a:buFont typeface="Arial"/>
              <a:buChar char="•"/>
            </a:pPr>
            <a:r>
              <a:rPr lang="en-US" sz="1700" b="1" u="sng" dirty="0">
                <a:solidFill>
                  <a:srgbClr val="000000"/>
                </a:solidFill>
                <a:latin typeface="Calibri" panose="020F0502020204030204" pitchFamily="34" charset="0"/>
                <a:ea typeface="Calibri" panose="020F0502020204030204" pitchFamily="34" charset="0"/>
                <a:cs typeface="Calibri" panose="020F0502020204030204" pitchFamily="34" charset="0"/>
              </a:rPr>
              <a:t>Profit Percentage by Sales Channels</a:t>
            </a:r>
            <a:r>
              <a:rPr lang="en-US" sz="1600" b="1" dirty="0">
                <a:solidFill>
                  <a:srgbClr val="000000"/>
                </a:solidFill>
                <a:latin typeface="Calibri" panose="020F0502020204030204" pitchFamily="34" charset="0"/>
                <a:ea typeface="Calibri" panose="020F0502020204030204" pitchFamily="34" charset="0"/>
                <a:cs typeface="Calibri" panose="020F0502020204030204" pitchFamily="34" charset="0"/>
              </a:rPr>
              <a:t>: </a:t>
            </a:r>
            <a:r>
              <a:rPr lang="en-US" sz="1600" dirty="0">
                <a:solidFill>
                  <a:srgbClr val="000000"/>
                </a:solidFill>
                <a:latin typeface="Calibri" panose="020F0502020204030204" pitchFamily="34" charset="0"/>
                <a:ea typeface="Calibri" panose="020F0502020204030204" pitchFamily="34" charset="0"/>
                <a:cs typeface="Calibri" panose="020F0502020204030204" pitchFamily="34" charset="0"/>
              </a:rPr>
              <a:t>Online sales contribute to 44% of the total profit, while offline sales contribute to the remaining 56%</a:t>
            </a:r>
          </a:p>
          <a:p>
            <a:pPr marL="561344" lvl="1" indent="-280672" algn="just">
              <a:lnSpc>
                <a:spcPts val="3640"/>
              </a:lnSpc>
              <a:buFont typeface="Arial"/>
              <a:buChar char="•"/>
            </a:pPr>
            <a:r>
              <a:rPr lang="en-US" sz="1800" b="1" u="sng" dirty="0">
                <a:solidFill>
                  <a:srgbClr val="000000"/>
                </a:solidFill>
                <a:latin typeface="Calibri" panose="020F0502020204030204" pitchFamily="34" charset="0"/>
                <a:ea typeface="Calibri" panose="020F0502020204030204" pitchFamily="34" charset="0"/>
                <a:cs typeface="Calibri" panose="020F0502020204030204" pitchFamily="34" charset="0"/>
              </a:rPr>
              <a:t>Profit Percentage by Customer Preferences</a:t>
            </a:r>
            <a:r>
              <a:rPr lang="en-US" sz="1600" dirty="0">
                <a:solidFill>
                  <a:srgbClr val="000000"/>
                </a:solidFill>
                <a:latin typeface="Calibri" panose="020F0502020204030204" pitchFamily="34" charset="0"/>
                <a:ea typeface="Calibri" panose="020F0502020204030204" pitchFamily="34" charset="0"/>
                <a:cs typeface="Calibri" panose="020F0502020204030204" pitchFamily="34" charset="0"/>
              </a:rPr>
              <a:t>: High-priority customer preferences generate 38% of the total profit, followed by the least priority (25%), medium (22%), and cancels (15%).</a:t>
            </a:r>
          </a:p>
          <a:p>
            <a:pPr marL="532362" lvl="1" indent="-266181" algn="just">
              <a:lnSpc>
                <a:spcPts val="3353"/>
              </a:lnSpc>
              <a:buFont typeface="Arial"/>
              <a:buChar char="•"/>
            </a:pPr>
            <a:r>
              <a:rPr lang="en-US" sz="1800" b="1" u="sng" dirty="0">
                <a:solidFill>
                  <a:srgbClr val="000000"/>
                </a:solidFill>
                <a:latin typeface="Calibri" panose="020F0502020204030204" pitchFamily="34" charset="0"/>
                <a:ea typeface="Calibri" panose="020F0502020204030204" pitchFamily="34" charset="0"/>
                <a:cs typeface="Calibri" panose="020F0502020204030204" pitchFamily="34" charset="0"/>
              </a:rPr>
              <a:t>Monthly Trends</a:t>
            </a:r>
            <a:r>
              <a:rPr lang="en-US" sz="1600" dirty="0">
                <a:solidFill>
                  <a:srgbClr val="000000"/>
                </a:solidFill>
                <a:latin typeface="Calibri" panose="020F0502020204030204" pitchFamily="34" charset="0"/>
                <a:ea typeface="Calibri" panose="020F0502020204030204" pitchFamily="34" charset="0"/>
                <a:cs typeface="Calibri" panose="020F0502020204030204" pitchFamily="34" charset="0"/>
              </a:rPr>
              <a:t>: February, July, and November exhibit the highest number of orders, while March, June, and August show the Lowest order volumes</a:t>
            </a:r>
            <a:r>
              <a:rPr lang="en-US" sz="1600" spc="-130" dirty="0">
                <a:solidFill>
                  <a:srgbClr val="000000"/>
                </a:solidFill>
                <a:latin typeface="Calibri" panose="020F0502020204030204" pitchFamily="34" charset="0"/>
                <a:ea typeface="Calibri" panose="020F0502020204030204" pitchFamily="34" charset="0"/>
                <a:cs typeface="Calibri" panose="020F0502020204030204" pitchFamily="34" charset="0"/>
              </a:rPr>
              <a:t>.</a:t>
            </a:r>
          </a:p>
          <a:p>
            <a:pPr marL="532362" lvl="1" indent="-266181" algn="just">
              <a:lnSpc>
                <a:spcPts val="3452"/>
              </a:lnSpc>
              <a:buFont typeface="Arial"/>
              <a:buChar char="•"/>
            </a:pPr>
            <a:r>
              <a:rPr lang="en-US" sz="1800" b="1" u="sng" dirty="0">
                <a:solidFill>
                  <a:srgbClr val="000000"/>
                </a:solidFill>
                <a:latin typeface="Calibri" panose="020F0502020204030204" pitchFamily="34" charset="0"/>
                <a:ea typeface="Calibri" panose="020F0502020204030204" pitchFamily="34" charset="0"/>
                <a:cs typeface="Calibri" panose="020F0502020204030204" pitchFamily="34" charset="0"/>
              </a:rPr>
              <a:t>Profit Percentage by Regions</a:t>
            </a:r>
            <a:r>
              <a:rPr lang="en-US" sz="1600" dirty="0">
                <a:solidFill>
                  <a:srgbClr val="000000"/>
                </a:solidFill>
                <a:latin typeface="Calibri" panose="020F0502020204030204" pitchFamily="34" charset="0"/>
                <a:ea typeface="Calibri" panose="020F0502020204030204" pitchFamily="34" charset="0"/>
                <a:cs typeface="Calibri" panose="020F0502020204030204" pitchFamily="34" charset="0"/>
              </a:rPr>
              <a:t>: Europe and Sub-Saharan Africa are the most profitable regions, contributing 25% and 28% respectively to the total profit. Other significant regions include Asia (14%), Australia and Oceania (11%), Central America and the Caribbean (6%), and Middle East &amp; North America (13%).</a:t>
            </a:r>
          </a:p>
          <a:p>
            <a:pPr marL="532362" lvl="1" indent="-266181" algn="just">
              <a:lnSpc>
                <a:spcPts val="3452"/>
              </a:lnSpc>
              <a:buFont typeface="Arial"/>
              <a:buChar char="•"/>
            </a:pPr>
            <a:r>
              <a:rPr lang="en-US" sz="1800" b="1" u="sng" dirty="0">
                <a:solidFill>
                  <a:srgbClr val="000000"/>
                </a:solidFill>
                <a:latin typeface="Calibri" panose="020F0502020204030204" pitchFamily="34" charset="0"/>
                <a:ea typeface="Calibri" panose="020F0502020204030204" pitchFamily="34" charset="0"/>
                <a:cs typeface="Calibri" panose="020F0502020204030204" pitchFamily="34" charset="0"/>
              </a:rPr>
              <a:t>Most Profitable Countries</a:t>
            </a:r>
            <a:r>
              <a:rPr lang="en-US" sz="1600" dirty="0">
                <a:solidFill>
                  <a:srgbClr val="000000"/>
                </a:solidFill>
                <a:latin typeface="Calibri" panose="020F0502020204030204" pitchFamily="34" charset="0"/>
                <a:ea typeface="Calibri" panose="020F0502020204030204" pitchFamily="34" charset="0"/>
                <a:cs typeface="Calibri" panose="020F0502020204030204" pitchFamily="34" charset="0"/>
              </a:rPr>
              <a:t>: </a:t>
            </a:r>
            <a:r>
              <a:rPr lang="en-US" sz="1600" spc="-59" dirty="0">
                <a:solidFill>
                  <a:srgbClr val="000000"/>
                </a:solidFill>
                <a:latin typeface="Calibri" panose="020F0502020204030204" pitchFamily="34" charset="0"/>
                <a:ea typeface="Calibri" panose="020F0502020204030204" pitchFamily="34" charset="0"/>
                <a:cs typeface="Calibri" panose="020F0502020204030204" pitchFamily="34" charset="0"/>
              </a:rPr>
              <a:t>Djibouti and Myanmar emerge as the most profitable countries within the regions analyzed.</a:t>
            </a:r>
          </a:p>
          <a:p>
            <a:pPr marL="561344" lvl="1" indent="-280672" algn="just">
              <a:lnSpc>
                <a:spcPts val="3640"/>
              </a:lnSpc>
              <a:buFont typeface="Arial"/>
              <a:buChar char="•"/>
            </a:pPr>
            <a:endParaRPr lang="en-US" sz="16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195015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964</TotalTime>
  <Words>336</Words>
  <Application>Microsoft Office PowerPoint</Application>
  <PresentationFormat>Widescreen</PresentationFormat>
  <Paragraphs>37</Paragraphs>
  <Slides>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Arial Rounded MT Bold</vt:lpstr>
      <vt:lpstr>Calibri</vt:lpstr>
      <vt:lpstr>Segoe UI</vt:lpstr>
      <vt:lpstr>Office Theme</vt:lpstr>
      <vt:lpstr>AMAZON SALES DATA- ANALYSIS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Slack Powerpoint Template</dc:title>
  <dc:creator>it 24slides3</dc:creator>
  <cp:lastModifiedBy>Shilpa Nagpal</cp:lastModifiedBy>
  <cp:revision>14</cp:revision>
  <dcterms:created xsi:type="dcterms:W3CDTF">2022-01-20T05:04:38Z</dcterms:created>
  <dcterms:modified xsi:type="dcterms:W3CDTF">2024-07-31T22:07:03Z</dcterms:modified>
</cp:coreProperties>
</file>

<file path=docProps/thumbnail.jpeg>
</file>